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793" r:id="rId2"/>
    <p:sldId id="733" r:id="rId3"/>
    <p:sldId id="779" r:id="rId4"/>
    <p:sldId id="780" r:id="rId5"/>
    <p:sldId id="781" r:id="rId6"/>
    <p:sldId id="782" r:id="rId7"/>
    <p:sldId id="783" r:id="rId8"/>
    <p:sldId id="785" r:id="rId9"/>
    <p:sldId id="787" r:id="rId10"/>
    <p:sldId id="788" r:id="rId11"/>
    <p:sldId id="789" r:id="rId12"/>
    <p:sldId id="794" r:id="rId13"/>
    <p:sldId id="790" r:id="rId14"/>
    <p:sldId id="791" r:id="rId15"/>
    <p:sldId id="79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4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359" autoAdjust="0"/>
  </p:normalViewPr>
  <p:slideViewPr>
    <p:cSldViewPr snapToObjects="1">
      <p:cViewPr varScale="1">
        <p:scale>
          <a:sx n="105" d="100"/>
          <a:sy n="105" d="100"/>
        </p:scale>
        <p:origin x="175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EA048-E87D-0E4E-B369-0A21099E15F1}" type="datetimeFigureOut">
              <a:rPr lang="en-US" smtClean="0"/>
              <a:t>10/13/20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1888E6-5169-A944-A822-AA19C7F23255}" type="slidenum">
              <a:rPr lang="en-US" smtClean="0"/>
              <a:t>‹#›</a:t>
            </a:fld>
            <a:endParaRPr lang="en-US"/>
          </a:p>
        </p:txBody>
      </p:sp>
    </p:spTree>
    <p:extLst>
      <p:ext uri="{BB962C8B-B14F-4D97-AF65-F5344CB8AC3E}">
        <p14:creationId xmlns:p14="http://schemas.microsoft.com/office/powerpoint/2010/main" val="13379288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412B4A-666D-7F49-B256-E2E4FB443B75}" type="datetimeFigureOut">
              <a:rPr lang="en-US" smtClean="0"/>
              <a:pPr/>
              <a:t>10/13/20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00D0-E772-484E-83FF-C4E20F9EF71C}" type="slidenum">
              <a:rPr lang="en-US" smtClean="0"/>
              <a:pPr/>
              <a:t>‹#›</a:t>
            </a:fld>
            <a:endParaRPr lang="en-US"/>
          </a:p>
        </p:txBody>
      </p:sp>
    </p:spTree>
    <p:extLst>
      <p:ext uri="{BB962C8B-B14F-4D97-AF65-F5344CB8AC3E}">
        <p14:creationId xmlns:p14="http://schemas.microsoft.com/office/powerpoint/2010/main" val="2106032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DD200D0-E772-484E-83FF-C4E20F9EF71C}" type="slidenum">
              <a:rPr lang="en-US" smtClean="0"/>
              <a:pPr/>
              <a:t>1</a:t>
            </a:fld>
            <a:endParaRPr lang="en-US"/>
          </a:p>
        </p:txBody>
      </p:sp>
    </p:spTree>
    <p:extLst>
      <p:ext uri="{BB962C8B-B14F-4D97-AF65-F5344CB8AC3E}">
        <p14:creationId xmlns:p14="http://schemas.microsoft.com/office/powerpoint/2010/main" val="3621270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16253" y="5410200"/>
            <a:ext cx="883893" cy="127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5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4DFD045-BD91-3644-9932-3D51B0355693}" type="datetime1">
              <a:rPr lang="en-US" smtClean="0"/>
              <a:t>10/13/20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27831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C2842E-616E-C24E-A840-54B38F3D75DE}" type="datetime1">
              <a:rPr lang="en-US" smtClean="0"/>
              <a:t>10/13/20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10112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6800" y="6324964"/>
            <a:ext cx="274293"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6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2C6FDE-5DFB-F44C-82DA-8FDF1FA806D4}" type="datetime1">
              <a:rPr lang="en-US" smtClean="0"/>
              <a:t>10/13/20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646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F9C2568-EF8E-D540-8604-3421E7A740FD}" type="datetime1">
              <a:rPr lang="en-US" smtClean="0"/>
              <a:t>10/13/20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49670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F25205A-BA5E-EB41-BC56-713F424C3C92}" type="datetime1">
              <a:rPr lang="en-US" smtClean="0"/>
              <a:t>10/13/20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1110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31E1900-FB1B-7745-9974-13444959C486}" type="datetime1">
              <a:rPr lang="en-US" smtClean="0"/>
              <a:t>10/13/20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97646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02F334-026A-7149-AA30-5BB33658A6F6}" type="datetime1">
              <a:rPr lang="en-US" smtClean="0"/>
              <a:t>10/13/20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20740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E96672-3045-1D47-95CB-B498F2121498}" type="datetime1">
              <a:rPr lang="en-US" smtClean="0"/>
              <a:t>10/13/20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8434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098F7-61D0-C140-9CB2-563FB09B4A77}" type="datetime1">
              <a:rPr lang="en-US" smtClean="0"/>
              <a:t>10/13/20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9842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81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2.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3" Type="http://schemas.openxmlformats.org/officeDocument/2006/relationships/image" Target="../media/image6.emf"/><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6.emf"/><Relationship Id="rId7" Type="http://schemas.openxmlformats.org/officeDocument/2006/relationships/image" Target="../media/image27.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33.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6.emf"/><Relationship Id="rId7" Type="http://schemas.openxmlformats.org/officeDocument/2006/relationships/image" Target="../media/image27.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34.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1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5.emf"/><Relationship Id="rId7" Type="http://schemas.openxmlformats.org/officeDocument/2006/relationships/image" Target="../media/image11.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6.emf"/><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emf"/><Relationship Id="rId7" Type="http://schemas.openxmlformats.org/officeDocument/2006/relationships/image" Target="../media/image17.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6.emf"/><Relationship Id="rId7" Type="http://schemas.openxmlformats.org/officeDocument/2006/relationships/image" Target="../media/image17.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image" Target="../media/image18.emf"/><Relationship Id="rId4" Type="http://schemas.openxmlformats.org/officeDocument/2006/relationships/image" Target="../media/image10.emf"/><Relationship Id="rId9"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2.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74" y="1702351"/>
            <a:ext cx="8875426" cy="1802849"/>
          </a:xfrm>
        </p:spPr>
        <p:txBody>
          <a:bodyPr>
            <a:noAutofit/>
          </a:bodyPr>
          <a:lstStyle/>
          <a:p>
            <a:pPr algn="l"/>
            <a:r>
              <a:rPr lang="en-US" sz="4000" b="1" dirty="0"/>
              <a:t>Lecture 4/5: </a:t>
            </a:r>
            <a:r>
              <a:rPr lang="en-US" sz="4000" dirty="0"/>
              <a:t>Detecting faulty sensor data from power system measurements</a:t>
            </a:r>
            <a:endParaRPr lang="en-US" sz="3200" dirty="0"/>
          </a:p>
        </p:txBody>
      </p:sp>
      <p:sp>
        <p:nvSpPr>
          <p:cNvPr id="6" name="Subtitle 2"/>
          <p:cNvSpPr>
            <a:spLocks noGrp="1"/>
          </p:cNvSpPr>
          <p:nvPr>
            <p:ph type="subTitle" idx="1"/>
          </p:nvPr>
        </p:nvSpPr>
        <p:spPr>
          <a:xfrm>
            <a:off x="268574" y="3505200"/>
            <a:ext cx="6208426" cy="2209803"/>
          </a:xfrm>
        </p:spPr>
        <p:txBody>
          <a:bodyPr>
            <a:normAutofit fontScale="92500" lnSpcReduction="20000"/>
          </a:bodyPr>
          <a:lstStyle/>
          <a:p>
            <a:pPr algn="l"/>
            <a:r>
              <a:rPr lang="en-US" sz="2400" b="1" dirty="0">
                <a:solidFill>
                  <a:schemeClr val="tx1"/>
                </a:solidFill>
              </a:rPr>
              <a:t>S. Bose</a:t>
            </a:r>
          </a:p>
          <a:p>
            <a:pPr algn="l"/>
            <a:r>
              <a:rPr lang="en-US" sz="2200" dirty="0">
                <a:solidFill>
                  <a:schemeClr val="tx1"/>
                </a:solidFill>
              </a:rPr>
              <a:t>Electrical and Computer Engineering</a:t>
            </a:r>
          </a:p>
          <a:p>
            <a:pPr algn="l"/>
            <a:r>
              <a:rPr lang="en-US" sz="2200" dirty="0">
                <a:solidFill>
                  <a:schemeClr val="tx1"/>
                </a:solidFill>
              </a:rPr>
              <a:t>University of Illinois at Urbana Champaign</a:t>
            </a:r>
          </a:p>
          <a:p>
            <a:pPr algn="l"/>
            <a:endParaRPr lang="en-US" sz="2200" dirty="0"/>
          </a:p>
          <a:p>
            <a:pPr algn="l"/>
            <a:r>
              <a:rPr lang="en-US" sz="2200" dirty="0">
                <a:solidFill>
                  <a:schemeClr val="tx1"/>
                </a:solidFill>
              </a:rPr>
              <a:t>ECE 365: Data Science and Engineering</a:t>
            </a:r>
          </a:p>
          <a:p>
            <a:pPr algn="l"/>
            <a:endParaRPr lang="en-US" sz="2200" dirty="0">
              <a:solidFill>
                <a:schemeClr val="tx1"/>
              </a:solidFill>
            </a:endParaRPr>
          </a:p>
          <a:p>
            <a:pPr algn="l"/>
            <a:r>
              <a:rPr lang="en-US" sz="2200" dirty="0">
                <a:solidFill>
                  <a:schemeClr val="tx1"/>
                </a:solidFill>
              </a:rPr>
              <a:t>Fall 2020.</a:t>
            </a:r>
          </a:p>
        </p:txBody>
      </p:sp>
    </p:spTree>
    <p:extLst>
      <p:ext uri="{BB962C8B-B14F-4D97-AF65-F5344CB8AC3E}">
        <p14:creationId xmlns:p14="http://schemas.microsoft.com/office/powerpoint/2010/main" val="232351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4638"/>
            <a:ext cx="4724400" cy="1143000"/>
          </a:xfrm>
        </p:spPr>
        <p:txBody>
          <a:bodyPr>
            <a:normAutofit fontScale="90000"/>
          </a:bodyPr>
          <a:lstStyle/>
          <a:p>
            <a:pPr algn="l"/>
            <a:r>
              <a:rPr lang="en-US"/>
              <a:t>Reactive power flow</a:t>
            </a:r>
            <a:endParaRPr lang="en-US" dirty="0"/>
          </a:p>
        </p:txBody>
      </p:sp>
      <p:grpSp>
        <p:nvGrpSpPr>
          <p:cNvPr id="24" name="Group 23"/>
          <p:cNvGrpSpPr/>
          <p:nvPr/>
        </p:nvGrpSpPr>
        <p:grpSpPr>
          <a:xfrm>
            <a:off x="284619" y="187289"/>
            <a:ext cx="3296781" cy="2708311"/>
            <a:chOff x="609441" y="1925080"/>
            <a:chExt cx="5682982" cy="4568873"/>
          </a:xfrm>
        </p:grpSpPr>
        <p:grpSp>
          <p:nvGrpSpPr>
            <p:cNvPr id="4" name="Group 3"/>
            <p:cNvGrpSpPr/>
            <p:nvPr/>
          </p:nvGrpSpPr>
          <p:grpSpPr>
            <a:xfrm>
              <a:off x="2578020" y="1925080"/>
              <a:ext cx="2800003" cy="4050327"/>
              <a:chOff x="2578020" y="1925080"/>
              <a:chExt cx="2800003" cy="4050327"/>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7" name="Group 6"/>
              <p:cNvGrpSpPr/>
              <p:nvPr/>
            </p:nvGrpSpPr>
            <p:grpSpPr>
              <a:xfrm>
                <a:off x="2578020" y="1925080"/>
                <a:ext cx="2800003" cy="4050327"/>
                <a:chOff x="2578020" y="1925080"/>
                <a:chExt cx="2800003" cy="4050327"/>
              </a:xfrm>
            </p:grpSpPr>
            <p:cxnSp>
              <p:nvCxnSpPr>
                <p:cNvPr id="8" name="Straight Connector 7"/>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3" name="Straight Connector 12"/>
            <p:cNvCxnSpPr/>
            <p:nvPr/>
          </p:nvCxnSpPr>
          <p:spPr>
            <a:xfrm flipH="1" flipV="1">
              <a:off x="2863440" y="2656895"/>
              <a:ext cx="670562" cy="880453"/>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09441" y="2279650"/>
              <a:ext cx="1828800" cy="342900"/>
            </a:xfrm>
            <a:prstGeom prst="rect">
              <a:avLst/>
            </a:prstGeom>
          </p:spPr>
        </p:pic>
        <p:pic>
          <p:nvPicPr>
            <p:cNvPr id="15" name="Picture 14"/>
            <p:cNvPicPr>
              <a:picLocks noChangeAspect="1"/>
            </p:cNvPicPr>
            <p:nvPr/>
          </p:nvPicPr>
          <p:blipFill>
            <a:blip r:embed="rId5"/>
            <a:stretch>
              <a:fillRect/>
            </a:stretch>
          </p:blipFill>
          <p:spPr>
            <a:xfrm>
              <a:off x="4463623" y="6151053"/>
              <a:ext cx="1828800" cy="342900"/>
            </a:xfrm>
            <a:prstGeom prst="rect">
              <a:avLst/>
            </a:prstGeom>
          </p:spPr>
        </p:pic>
      </p:grpSp>
      <p:pic>
        <p:nvPicPr>
          <p:cNvPr id="3" name="Picture 2"/>
          <p:cNvPicPr>
            <a:picLocks noChangeAspect="1"/>
          </p:cNvPicPr>
          <p:nvPr/>
        </p:nvPicPr>
        <p:blipFill>
          <a:blip r:embed="rId6"/>
          <a:stretch>
            <a:fillRect/>
          </a:stretch>
        </p:blipFill>
        <p:spPr>
          <a:xfrm>
            <a:off x="3967567" y="1417638"/>
            <a:ext cx="4781024" cy="4591050"/>
          </a:xfrm>
          <a:prstGeom prst="rect">
            <a:avLst/>
          </a:prstGeom>
        </p:spPr>
      </p:pic>
      <p:sp>
        <p:nvSpPr>
          <p:cNvPr id="16" name="TextBox 15"/>
          <p:cNvSpPr txBox="1"/>
          <p:nvPr/>
        </p:nvSpPr>
        <p:spPr>
          <a:xfrm>
            <a:off x="4419600" y="6324600"/>
            <a:ext cx="3628942" cy="461665"/>
          </a:xfrm>
          <a:prstGeom prst="rect">
            <a:avLst/>
          </a:prstGeom>
          <a:noFill/>
        </p:spPr>
        <p:txBody>
          <a:bodyPr wrap="none" rtlCol="0">
            <a:spAutoFit/>
          </a:bodyPr>
          <a:lstStyle/>
          <a:p>
            <a:r>
              <a:rPr lang="en-US" sz="2400" dirty="0"/>
              <a:t>Reactive </a:t>
            </a:r>
            <a:r>
              <a:rPr lang="en-US" sz="2400"/>
              <a:t>power disappears!</a:t>
            </a:r>
          </a:p>
        </p:txBody>
      </p:sp>
      <p:grpSp>
        <p:nvGrpSpPr>
          <p:cNvPr id="18" name="Group 17">
            <a:extLst>
              <a:ext uri="{FF2B5EF4-FFF2-40B4-BE49-F238E27FC236}">
                <a16:creationId xmlns:a16="http://schemas.microsoft.com/office/drawing/2014/main" id="{D32DE5B8-ACE5-E94D-9B47-B92382BF485C}"/>
              </a:ext>
            </a:extLst>
          </p:cNvPr>
          <p:cNvGrpSpPr/>
          <p:nvPr/>
        </p:nvGrpSpPr>
        <p:grpSpPr>
          <a:xfrm>
            <a:off x="152400" y="3581400"/>
            <a:ext cx="4038600" cy="2590800"/>
            <a:chOff x="152400" y="3581400"/>
            <a:chExt cx="4038600" cy="2590800"/>
          </a:xfrm>
        </p:grpSpPr>
        <p:sp>
          <p:nvSpPr>
            <p:cNvPr id="32" name="Rectangle 31"/>
            <p:cNvSpPr/>
            <p:nvPr/>
          </p:nvSpPr>
          <p:spPr>
            <a:xfrm>
              <a:off x="152400" y="3581400"/>
              <a:ext cx="4038600" cy="259080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C0F6FBF-3E1F-8B46-84E5-19A2137C0429}"/>
                </a:ext>
              </a:extLst>
            </p:cNvPr>
            <p:cNvPicPr>
              <a:picLocks noChangeAspect="1"/>
            </p:cNvPicPr>
            <p:nvPr/>
          </p:nvPicPr>
          <p:blipFill>
            <a:blip r:embed="rId7"/>
            <a:stretch>
              <a:fillRect/>
            </a:stretch>
          </p:blipFill>
          <p:spPr>
            <a:xfrm>
              <a:off x="551629" y="4080130"/>
              <a:ext cx="3415938" cy="1593340"/>
            </a:xfrm>
            <a:prstGeom prst="rect">
              <a:avLst/>
            </a:prstGeom>
          </p:spPr>
        </p:pic>
      </p:grpSp>
    </p:spTree>
    <p:extLst>
      <p:ext uri="{BB962C8B-B14F-4D97-AF65-F5344CB8AC3E}">
        <p14:creationId xmlns:p14="http://schemas.microsoft.com/office/powerpoint/2010/main" val="162688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3-bus power system</a:t>
            </a:r>
          </a:p>
        </p:txBody>
      </p:sp>
      <p:grpSp>
        <p:nvGrpSpPr>
          <p:cNvPr id="61" name="Group 60"/>
          <p:cNvGrpSpPr/>
          <p:nvPr/>
        </p:nvGrpSpPr>
        <p:grpSpPr>
          <a:xfrm>
            <a:off x="228600" y="1906856"/>
            <a:ext cx="4210752" cy="3749208"/>
            <a:chOff x="970848" y="1906856"/>
            <a:chExt cx="4210752" cy="3749208"/>
          </a:xfrm>
        </p:grpSpPr>
        <p:pic>
          <p:nvPicPr>
            <p:cNvPr id="19" name="Picture 1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80" y="2037320"/>
              <a:ext cx="101600" cy="177800"/>
            </a:xfrm>
            <a:prstGeom prst="rect">
              <a:avLst/>
            </a:prstGeom>
          </p:spPr>
        </p:pic>
        <p:pic>
          <p:nvPicPr>
            <p:cNvPr id="20" name="Picture 1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44" y="2868573"/>
              <a:ext cx="114300" cy="177800"/>
            </a:xfrm>
            <a:prstGeom prst="rect">
              <a:avLst/>
            </a:prstGeom>
          </p:spPr>
        </p:pic>
        <p:cxnSp>
          <p:nvCxnSpPr>
            <p:cNvPr id="22" name="Straight Connector 21"/>
            <p:cNvCxnSpPr/>
            <p:nvPr/>
          </p:nvCxnSpPr>
          <p:spPr>
            <a:xfrm>
              <a:off x="1646250" y="2348196"/>
              <a:ext cx="2925750" cy="108080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371600" y="1906856"/>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800600" y="3048000"/>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379828" y="234819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572000" y="3429000"/>
              <a:ext cx="228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379828" y="4461136"/>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4572000" y="3811627"/>
              <a:ext cx="221556" cy="1"/>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646249" y="3811627"/>
              <a:ext cx="2932795" cy="145180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379828" y="526342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1371600" y="2667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379828" y="4953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44216" y="2658625"/>
              <a:ext cx="851" cy="231107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4"/>
            <a:stretch>
              <a:fillRect/>
            </a:stretch>
          </p:blipFill>
          <p:spPr>
            <a:xfrm>
              <a:off x="1511380" y="5382985"/>
              <a:ext cx="102349" cy="153524"/>
            </a:xfrm>
            <a:prstGeom prst="rect">
              <a:avLst/>
            </a:prstGeom>
          </p:spPr>
        </p:pic>
        <p:pic>
          <p:nvPicPr>
            <p:cNvPr id="41" name="Picture 40"/>
            <p:cNvPicPr>
              <a:picLocks noChangeAspect="1"/>
            </p:cNvPicPr>
            <p:nvPr/>
          </p:nvPicPr>
          <p:blipFill>
            <a:blip r:embed="rId5"/>
            <a:stretch>
              <a:fillRect/>
            </a:stretch>
          </p:blipFill>
          <p:spPr>
            <a:xfrm>
              <a:off x="984291" y="2315725"/>
              <a:ext cx="304800" cy="342900"/>
            </a:xfrm>
            <a:prstGeom prst="rect">
              <a:avLst/>
            </a:prstGeom>
          </p:spPr>
        </p:pic>
        <p:pic>
          <p:nvPicPr>
            <p:cNvPr id="42" name="Picture 41"/>
            <p:cNvPicPr>
              <a:picLocks noChangeAspect="1"/>
            </p:cNvPicPr>
            <p:nvPr/>
          </p:nvPicPr>
          <p:blipFill>
            <a:blip r:embed="rId6"/>
            <a:stretch>
              <a:fillRect/>
            </a:stretch>
          </p:blipFill>
          <p:spPr>
            <a:xfrm>
              <a:off x="4876800" y="3468727"/>
              <a:ext cx="304800" cy="342900"/>
            </a:xfrm>
            <a:prstGeom prst="rect">
              <a:avLst/>
            </a:prstGeom>
          </p:spPr>
        </p:pic>
        <p:pic>
          <p:nvPicPr>
            <p:cNvPr id="43" name="Picture 42"/>
            <p:cNvPicPr>
              <a:picLocks noChangeAspect="1"/>
            </p:cNvPicPr>
            <p:nvPr/>
          </p:nvPicPr>
          <p:blipFill>
            <a:blip r:embed="rId7"/>
            <a:stretch>
              <a:fillRect/>
            </a:stretch>
          </p:blipFill>
          <p:spPr>
            <a:xfrm>
              <a:off x="1005872" y="4920529"/>
              <a:ext cx="304800" cy="342900"/>
            </a:xfrm>
            <a:prstGeom prst="rect">
              <a:avLst/>
            </a:prstGeom>
          </p:spPr>
        </p:pic>
        <p:cxnSp>
          <p:nvCxnSpPr>
            <p:cNvPr id="49" name="Straight Connector 48"/>
            <p:cNvCxnSpPr/>
            <p:nvPr/>
          </p:nvCxnSpPr>
          <p:spPr>
            <a:xfrm flipH="1" flipV="1">
              <a:off x="2017271" y="2496236"/>
              <a:ext cx="878329" cy="323164"/>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2667000" y="4392521"/>
              <a:ext cx="749835" cy="378962"/>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644641" y="3319307"/>
              <a:ext cx="0" cy="80667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8"/>
            <a:stretch>
              <a:fillRect/>
            </a:stretch>
          </p:blipFill>
          <p:spPr>
            <a:xfrm>
              <a:off x="2587448" y="2139823"/>
              <a:ext cx="533400" cy="330200"/>
            </a:xfrm>
            <a:prstGeom prst="rect">
              <a:avLst/>
            </a:prstGeom>
          </p:spPr>
        </p:pic>
        <p:pic>
          <p:nvPicPr>
            <p:cNvPr id="59" name="Picture 58"/>
            <p:cNvPicPr>
              <a:picLocks noChangeAspect="1"/>
            </p:cNvPicPr>
            <p:nvPr/>
          </p:nvPicPr>
          <p:blipFill>
            <a:blip r:embed="rId9"/>
            <a:stretch>
              <a:fillRect/>
            </a:stretch>
          </p:blipFill>
          <p:spPr>
            <a:xfrm>
              <a:off x="2775217" y="3981030"/>
              <a:ext cx="533400" cy="330200"/>
            </a:xfrm>
            <a:prstGeom prst="rect">
              <a:avLst/>
            </a:prstGeom>
          </p:spPr>
        </p:pic>
        <p:pic>
          <p:nvPicPr>
            <p:cNvPr id="60" name="Picture 59"/>
            <p:cNvPicPr>
              <a:picLocks noChangeAspect="1"/>
            </p:cNvPicPr>
            <p:nvPr/>
          </p:nvPicPr>
          <p:blipFill>
            <a:blip r:embed="rId10"/>
            <a:stretch>
              <a:fillRect/>
            </a:stretch>
          </p:blipFill>
          <p:spPr>
            <a:xfrm>
              <a:off x="970848" y="3589858"/>
              <a:ext cx="520700" cy="330200"/>
            </a:xfrm>
            <a:prstGeom prst="rect">
              <a:avLst/>
            </a:prstGeom>
          </p:spPr>
        </p:pic>
      </p:grpSp>
      <p:pic>
        <p:nvPicPr>
          <p:cNvPr id="63" name="Picture 62"/>
          <p:cNvPicPr>
            <a:picLocks noChangeAspect="1"/>
          </p:cNvPicPr>
          <p:nvPr/>
        </p:nvPicPr>
        <p:blipFill>
          <a:blip r:embed="rId11"/>
          <a:stretch>
            <a:fillRect/>
          </a:stretch>
        </p:blipFill>
        <p:spPr>
          <a:xfrm>
            <a:off x="5534133" y="1379422"/>
            <a:ext cx="2057826" cy="2575156"/>
          </a:xfrm>
          <a:prstGeom prst="rect">
            <a:avLst/>
          </a:prstGeom>
        </p:spPr>
      </p:pic>
      <p:sp>
        <p:nvSpPr>
          <p:cNvPr id="64" name="TextBox 63"/>
          <p:cNvSpPr txBox="1"/>
          <p:nvPr/>
        </p:nvSpPr>
        <p:spPr>
          <a:xfrm>
            <a:off x="3733800" y="4461136"/>
            <a:ext cx="5257658" cy="646331"/>
          </a:xfrm>
          <a:prstGeom prst="rect">
            <a:avLst/>
          </a:prstGeom>
          <a:noFill/>
        </p:spPr>
        <p:txBody>
          <a:bodyPr wrap="none" rtlCol="0">
            <a:spAutoFit/>
          </a:bodyPr>
          <a:lstStyle/>
          <a:p>
            <a:r>
              <a:rPr lang="en-US" dirty="0"/>
              <a:t>If we measure                                 , notice that it should</a:t>
            </a:r>
          </a:p>
          <a:p>
            <a:r>
              <a:rPr lang="en-US" dirty="0"/>
              <a:t>satisfy the following equation:</a:t>
            </a:r>
          </a:p>
        </p:txBody>
      </p:sp>
      <p:pic>
        <p:nvPicPr>
          <p:cNvPr id="65" name="Picture 64"/>
          <p:cNvPicPr>
            <a:picLocks noChangeAspect="1"/>
          </p:cNvPicPr>
          <p:nvPr/>
        </p:nvPicPr>
        <p:blipFill>
          <a:blip r:embed="rId12"/>
          <a:stretch>
            <a:fillRect/>
          </a:stretch>
        </p:blipFill>
        <p:spPr>
          <a:xfrm>
            <a:off x="5181600" y="4486167"/>
            <a:ext cx="1659059" cy="285316"/>
          </a:xfrm>
          <a:prstGeom prst="rect">
            <a:avLst/>
          </a:prstGeom>
        </p:spPr>
      </p:pic>
      <p:pic>
        <p:nvPicPr>
          <p:cNvPr id="67" name="Picture 66"/>
          <p:cNvPicPr>
            <a:picLocks noChangeAspect="1"/>
          </p:cNvPicPr>
          <p:nvPr/>
        </p:nvPicPr>
        <p:blipFill>
          <a:blip r:embed="rId13"/>
          <a:stretch>
            <a:fillRect/>
          </a:stretch>
        </p:blipFill>
        <p:spPr>
          <a:xfrm>
            <a:off x="3759827" y="5283217"/>
            <a:ext cx="4850773" cy="301723"/>
          </a:xfrm>
          <a:prstGeom prst="rect">
            <a:avLst/>
          </a:prstGeom>
        </p:spPr>
      </p:pic>
      <p:sp>
        <p:nvSpPr>
          <p:cNvPr id="68" name="TextBox 67"/>
          <p:cNvSpPr txBox="1"/>
          <p:nvPr/>
        </p:nvSpPr>
        <p:spPr>
          <a:xfrm>
            <a:off x="3733800" y="5862716"/>
            <a:ext cx="4835311" cy="646331"/>
          </a:xfrm>
          <a:prstGeom prst="rect">
            <a:avLst/>
          </a:prstGeom>
          <a:noFill/>
        </p:spPr>
        <p:txBody>
          <a:bodyPr wrap="square" rtlCol="0">
            <a:spAutoFit/>
          </a:bodyPr>
          <a:lstStyle/>
          <a:p>
            <a:r>
              <a:rPr lang="en-US" dirty="0"/>
              <a:t>Measurements are always noisy</a:t>
            </a:r>
            <a:r>
              <a:rPr lang="en-US"/>
              <a:t>. </a:t>
            </a:r>
          </a:p>
          <a:p>
            <a:r>
              <a:rPr lang="en-US" dirty="0"/>
              <a:t>You expect the result to hold approximately.</a:t>
            </a:r>
          </a:p>
        </p:txBody>
      </p:sp>
    </p:spTree>
    <p:extLst>
      <p:ext uri="{BB962C8B-B14F-4D97-AF65-F5344CB8AC3E}">
        <p14:creationId xmlns:p14="http://schemas.microsoft.com/office/powerpoint/2010/main" val="212428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19998" cy="1143000"/>
          </a:xfrm>
        </p:spPr>
        <p:txBody>
          <a:bodyPr>
            <a:normAutofit fontScale="90000"/>
          </a:bodyPr>
          <a:lstStyle/>
          <a:p>
            <a:pPr algn="l"/>
            <a:r>
              <a:rPr lang="en-US" dirty="0"/>
              <a:t>Model v/s data driven approaches to detection of bad data</a:t>
            </a:r>
          </a:p>
        </p:txBody>
      </p:sp>
      <p:grpSp>
        <p:nvGrpSpPr>
          <p:cNvPr id="61" name="Group 60"/>
          <p:cNvGrpSpPr/>
          <p:nvPr/>
        </p:nvGrpSpPr>
        <p:grpSpPr>
          <a:xfrm>
            <a:off x="228600" y="1906856"/>
            <a:ext cx="4210752" cy="3749208"/>
            <a:chOff x="970848" y="1906856"/>
            <a:chExt cx="4210752" cy="3749208"/>
          </a:xfrm>
        </p:grpSpPr>
        <p:pic>
          <p:nvPicPr>
            <p:cNvPr id="19" name="Picture 1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80" y="2037320"/>
              <a:ext cx="101600" cy="177800"/>
            </a:xfrm>
            <a:prstGeom prst="rect">
              <a:avLst/>
            </a:prstGeom>
          </p:spPr>
        </p:pic>
        <p:pic>
          <p:nvPicPr>
            <p:cNvPr id="20" name="Picture 1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44" y="2868573"/>
              <a:ext cx="114300" cy="177800"/>
            </a:xfrm>
            <a:prstGeom prst="rect">
              <a:avLst/>
            </a:prstGeom>
          </p:spPr>
        </p:pic>
        <p:cxnSp>
          <p:nvCxnSpPr>
            <p:cNvPr id="22" name="Straight Connector 21"/>
            <p:cNvCxnSpPr/>
            <p:nvPr/>
          </p:nvCxnSpPr>
          <p:spPr>
            <a:xfrm>
              <a:off x="1646250" y="2348196"/>
              <a:ext cx="2925750" cy="108080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371600" y="1906856"/>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800600" y="3048000"/>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379828" y="234819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572000" y="3429000"/>
              <a:ext cx="228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379828" y="4461136"/>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4572000" y="3811627"/>
              <a:ext cx="221556" cy="1"/>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646249" y="3811627"/>
              <a:ext cx="2932795" cy="145180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379828" y="526342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1371600" y="2667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379828" y="4953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44216" y="2658625"/>
              <a:ext cx="851" cy="231107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4"/>
            <a:stretch>
              <a:fillRect/>
            </a:stretch>
          </p:blipFill>
          <p:spPr>
            <a:xfrm>
              <a:off x="1511380" y="5382985"/>
              <a:ext cx="102349" cy="153524"/>
            </a:xfrm>
            <a:prstGeom prst="rect">
              <a:avLst/>
            </a:prstGeom>
          </p:spPr>
        </p:pic>
        <p:pic>
          <p:nvPicPr>
            <p:cNvPr id="41" name="Picture 40"/>
            <p:cNvPicPr>
              <a:picLocks noChangeAspect="1"/>
            </p:cNvPicPr>
            <p:nvPr/>
          </p:nvPicPr>
          <p:blipFill>
            <a:blip r:embed="rId5"/>
            <a:stretch>
              <a:fillRect/>
            </a:stretch>
          </p:blipFill>
          <p:spPr>
            <a:xfrm>
              <a:off x="984291" y="2315725"/>
              <a:ext cx="304800" cy="342900"/>
            </a:xfrm>
            <a:prstGeom prst="rect">
              <a:avLst/>
            </a:prstGeom>
          </p:spPr>
        </p:pic>
        <p:pic>
          <p:nvPicPr>
            <p:cNvPr id="42" name="Picture 41"/>
            <p:cNvPicPr>
              <a:picLocks noChangeAspect="1"/>
            </p:cNvPicPr>
            <p:nvPr/>
          </p:nvPicPr>
          <p:blipFill>
            <a:blip r:embed="rId6"/>
            <a:stretch>
              <a:fillRect/>
            </a:stretch>
          </p:blipFill>
          <p:spPr>
            <a:xfrm>
              <a:off x="4876800" y="3468727"/>
              <a:ext cx="304800" cy="342900"/>
            </a:xfrm>
            <a:prstGeom prst="rect">
              <a:avLst/>
            </a:prstGeom>
          </p:spPr>
        </p:pic>
        <p:pic>
          <p:nvPicPr>
            <p:cNvPr id="43" name="Picture 42"/>
            <p:cNvPicPr>
              <a:picLocks noChangeAspect="1"/>
            </p:cNvPicPr>
            <p:nvPr/>
          </p:nvPicPr>
          <p:blipFill>
            <a:blip r:embed="rId7"/>
            <a:stretch>
              <a:fillRect/>
            </a:stretch>
          </p:blipFill>
          <p:spPr>
            <a:xfrm>
              <a:off x="1005872" y="4920529"/>
              <a:ext cx="304800" cy="342900"/>
            </a:xfrm>
            <a:prstGeom prst="rect">
              <a:avLst/>
            </a:prstGeom>
          </p:spPr>
        </p:pic>
        <p:cxnSp>
          <p:nvCxnSpPr>
            <p:cNvPr id="49" name="Straight Connector 48"/>
            <p:cNvCxnSpPr/>
            <p:nvPr/>
          </p:nvCxnSpPr>
          <p:spPr>
            <a:xfrm flipH="1" flipV="1">
              <a:off x="2017271" y="2496236"/>
              <a:ext cx="878329" cy="323164"/>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2667000" y="4392521"/>
              <a:ext cx="749835" cy="378962"/>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644641" y="3319307"/>
              <a:ext cx="0" cy="80667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8"/>
            <a:stretch>
              <a:fillRect/>
            </a:stretch>
          </p:blipFill>
          <p:spPr>
            <a:xfrm>
              <a:off x="2587448" y="2139823"/>
              <a:ext cx="533400" cy="330200"/>
            </a:xfrm>
            <a:prstGeom prst="rect">
              <a:avLst/>
            </a:prstGeom>
          </p:spPr>
        </p:pic>
        <p:pic>
          <p:nvPicPr>
            <p:cNvPr id="59" name="Picture 58"/>
            <p:cNvPicPr>
              <a:picLocks noChangeAspect="1"/>
            </p:cNvPicPr>
            <p:nvPr/>
          </p:nvPicPr>
          <p:blipFill>
            <a:blip r:embed="rId9"/>
            <a:stretch>
              <a:fillRect/>
            </a:stretch>
          </p:blipFill>
          <p:spPr>
            <a:xfrm>
              <a:off x="2775217" y="3981030"/>
              <a:ext cx="533400" cy="330200"/>
            </a:xfrm>
            <a:prstGeom prst="rect">
              <a:avLst/>
            </a:prstGeom>
          </p:spPr>
        </p:pic>
        <p:pic>
          <p:nvPicPr>
            <p:cNvPr id="60" name="Picture 59"/>
            <p:cNvPicPr>
              <a:picLocks noChangeAspect="1"/>
            </p:cNvPicPr>
            <p:nvPr/>
          </p:nvPicPr>
          <p:blipFill>
            <a:blip r:embed="rId10"/>
            <a:stretch>
              <a:fillRect/>
            </a:stretch>
          </p:blipFill>
          <p:spPr>
            <a:xfrm>
              <a:off x="970848" y="3589858"/>
              <a:ext cx="520700" cy="330200"/>
            </a:xfrm>
            <a:prstGeom prst="rect">
              <a:avLst/>
            </a:prstGeom>
          </p:spPr>
        </p:pic>
      </p:grpSp>
      <p:pic>
        <p:nvPicPr>
          <p:cNvPr id="67" name="Picture 66"/>
          <p:cNvPicPr>
            <a:picLocks noChangeAspect="1"/>
          </p:cNvPicPr>
          <p:nvPr/>
        </p:nvPicPr>
        <p:blipFill>
          <a:blip r:embed="rId11"/>
          <a:stretch>
            <a:fillRect/>
          </a:stretch>
        </p:blipFill>
        <p:spPr>
          <a:xfrm>
            <a:off x="2423822" y="5844323"/>
            <a:ext cx="4850773" cy="301723"/>
          </a:xfrm>
          <a:prstGeom prst="rect">
            <a:avLst/>
          </a:prstGeom>
        </p:spPr>
      </p:pic>
      <p:sp>
        <p:nvSpPr>
          <p:cNvPr id="37" name="TextBox 36">
            <a:extLst>
              <a:ext uri="{FF2B5EF4-FFF2-40B4-BE49-F238E27FC236}">
                <a16:creationId xmlns:a16="http://schemas.microsoft.com/office/drawing/2014/main" id="{51BD269F-19B1-7A4C-97E8-C5E096F926D3}"/>
              </a:ext>
            </a:extLst>
          </p:cNvPr>
          <p:cNvSpPr txBox="1"/>
          <p:nvPr/>
        </p:nvSpPr>
        <p:spPr>
          <a:xfrm>
            <a:off x="4849209" y="1723041"/>
            <a:ext cx="3505200" cy="3108543"/>
          </a:xfrm>
          <a:prstGeom prst="rect">
            <a:avLst/>
          </a:prstGeom>
          <a:noFill/>
        </p:spPr>
        <p:txBody>
          <a:bodyPr wrap="square" rtlCol="0">
            <a:spAutoFit/>
          </a:bodyPr>
          <a:lstStyle/>
          <a:p>
            <a:r>
              <a:rPr lang="en-US" sz="2400" b="1" dirty="0"/>
              <a:t>Model driven approach:</a:t>
            </a:r>
          </a:p>
          <a:p>
            <a:r>
              <a:rPr lang="en-US" sz="2000" dirty="0"/>
              <a:t>Given impedance, check whether data satisfies the power flow equations.</a:t>
            </a:r>
          </a:p>
          <a:p>
            <a:endParaRPr lang="en-US" sz="2800" dirty="0"/>
          </a:p>
          <a:p>
            <a:r>
              <a:rPr lang="en-US" sz="2400" b="1" dirty="0"/>
              <a:t>Data driven approach:</a:t>
            </a:r>
          </a:p>
          <a:p>
            <a:r>
              <a:rPr lang="en-US" sz="2000" dirty="0"/>
              <a:t>Without impedance, can you use supervised learning to check consistency?</a:t>
            </a:r>
            <a:r>
              <a:rPr lang="en-US" sz="2000" i="1" dirty="0"/>
              <a:t>... Your lab 2.</a:t>
            </a:r>
          </a:p>
        </p:txBody>
      </p:sp>
      <p:sp>
        <p:nvSpPr>
          <p:cNvPr id="3" name="TextBox 2">
            <a:extLst>
              <a:ext uri="{FF2B5EF4-FFF2-40B4-BE49-F238E27FC236}">
                <a16:creationId xmlns:a16="http://schemas.microsoft.com/office/drawing/2014/main" id="{311B9F9A-7BE5-3343-A935-B8D451ED115B}"/>
              </a:ext>
            </a:extLst>
          </p:cNvPr>
          <p:cNvSpPr txBox="1"/>
          <p:nvPr/>
        </p:nvSpPr>
        <p:spPr>
          <a:xfrm>
            <a:off x="5486401" y="4920529"/>
            <a:ext cx="2868008" cy="646331"/>
          </a:xfrm>
          <a:prstGeom prst="rect">
            <a:avLst/>
          </a:prstGeom>
          <a:noFill/>
        </p:spPr>
        <p:txBody>
          <a:bodyPr wrap="square" rtlCol="0">
            <a:spAutoFit/>
          </a:bodyPr>
          <a:lstStyle/>
          <a:p>
            <a:r>
              <a:rPr lang="en-US" dirty="0"/>
              <a:t>…what are the pros and cons of each paradigm?</a:t>
            </a:r>
          </a:p>
        </p:txBody>
      </p:sp>
    </p:spTree>
    <p:extLst>
      <p:ext uri="{BB962C8B-B14F-4D97-AF65-F5344CB8AC3E}">
        <p14:creationId xmlns:p14="http://schemas.microsoft.com/office/powerpoint/2010/main" val="357732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Deliberate v/s random faults</a:t>
            </a:r>
          </a:p>
        </p:txBody>
      </p:sp>
      <p:grpSp>
        <p:nvGrpSpPr>
          <p:cNvPr id="4" name="Group 3"/>
          <p:cNvGrpSpPr/>
          <p:nvPr/>
        </p:nvGrpSpPr>
        <p:grpSpPr>
          <a:xfrm>
            <a:off x="228600" y="1906856"/>
            <a:ext cx="4210752" cy="3749208"/>
            <a:chOff x="970848" y="1906856"/>
            <a:chExt cx="4210752" cy="3749208"/>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80" y="203732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44" y="2868573"/>
              <a:ext cx="114300" cy="177800"/>
            </a:xfrm>
            <a:prstGeom prst="rect">
              <a:avLst/>
            </a:prstGeom>
          </p:spPr>
        </p:pic>
        <p:cxnSp>
          <p:nvCxnSpPr>
            <p:cNvPr id="7" name="Straight Connector 6"/>
            <p:cNvCxnSpPr/>
            <p:nvPr/>
          </p:nvCxnSpPr>
          <p:spPr>
            <a:xfrm>
              <a:off x="1646250" y="2348196"/>
              <a:ext cx="2925750" cy="108080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71600" y="1906856"/>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800600" y="3048000"/>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379828" y="234819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4572000" y="3429000"/>
              <a:ext cx="228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379828" y="4461136"/>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4572000" y="3811627"/>
              <a:ext cx="221556" cy="1"/>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646249" y="3811627"/>
              <a:ext cx="2932795" cy="145180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379828" y="526342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371600" y="2667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379828" y="4953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44216" y="2658625"/>
              <a:ext cx="851" cy="231107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1511380" y="5382985"/>
              <a:ext cx="102349" cy="153524"/>
            </a:xfrm>
            <a:prstGeom prst="rect">
              <a:avLst/>
            </a:prstGeom>
          </p:spPr>
        </p:pic>
        <p:pic>
          <p:nvPicPr>
            <p:cNvPr id="20" name="Picture 19"/>
            <p:cNvPicPr>
              <a:picLocks noChangeAspect="1"/>
            </p:cNvPicPr>
            <p:nvPr/>
          </p:nvPicPr>
          <p:blipFill>
            <a:blip r:embed="rId5"/>
            <a:stretch>
              <a:fillRect/>
            </a:stretch>
          </p:blipFill>
          <p:spPr>
            <a:xfrm>
              <a:off x="984291" y="2315725"/>
              <a:ext cx="304800" cy="342900"/>
            </a:xfrm>
            <a:prstGeom prst="rect">
              <a:avLst/>
            </a:prstGeom>
          </p:spPr>
        </p:pic>
        <p:pic>
          <p:nvPicPr>
            <p:cNvPr id="21" name="Picture 20"/>
            <p:cNvPicPr>
              <a:picLocks noChangeAspect="1"/>
            </p:cNvPicPr>
            <p:nvPr/>
          </p:nvPicPr>
          <p:blipFill>
            <a:blip r:embed="rId6"/>
            <a:stretch>
              <a:fillRect/>
            </a:stretch>
          </p:blipFill>
          <p:spPr>
            <a:xfrm>
              <a:off x="4876800" y="3468727"/>
              <a:ext cx="304800" cy="342900"/>
            </a:xfrm>
            <a:prstGeom prst="rect">
              <a:avLst/>
            </a:prstGeom>
          </p:spPr>
        </p:pic>
        <p:pic>
          <p:nvPicPr>
            <p:cNvPr id="22" name="Picture 21"/>
            <p:cNvPicPr>
              <a:picLocks noChangeAspect="1"/>
            </p:cNvPicPr>
            <p:nvPr/>
          </p:nvPicPr>
          <p:blipFill>
            <a:blip r:embed="rId7"/>
            <a:stretch>
              <a:fillRect/>
            </a:stretch>
          </p:blipFill>
          <p:spPr>
            <a:xfrm>
              <a:off x="1005872" y="4920529"/>
              <a:ext cx="304800" cy="342900"/>
            </a:xfrm>
            <a:prstGeom prst="rect">
              <a:avLst/>
            </a:prstGeom>
          </p:spPr>
        </p:pic>
        <p:cxnSp>
          <p:nvCxnSpPr>
            <p:cNvPr id="23" name="Straight Connector 22"/>
            <p:cNvCxnSpPr/>
            <p:nvPr/>
          </p:nvCxnSpPr>
          <p:spPr>
            <a:xfrm flipH="1" flipV="1">
              <a:off x="2017271" y="2496236"/>
              <a:ext cx="878329" cy="323164"/>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667000" y="4392521"/>
              <a:ext cx="749835" cy="378962"/>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644641" y="3319307"/>
              <a:ext cx="0" cy="80667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8"/>
            <a:stretch>
              <a:fillRect/>
            </a:stretch>
          </p:blipFill>
          <p:spPr>
            <a:xfrm>
              <a:off x="2587448" y="2139823"/>
              <a:ext cx="533400" cy="330200"/>
            </a:xfrm>
            <a:prstGeom prst="rect">
              <a:avLst/>
            </a:prstGeom>
          </p:spPr>
        </p:pic>
        <p:pic>
          <p:nvPicPr>
            <p:cNvPr id="27" name="Picture 26"/>
            <p:cNvPicPr>
              <a:picLocks noChangeAspect="1"/>
            </p:cNvPicPr>
            <p:nvPr/>
          </p:nvPicPr>
          <p:blipFill>
            <a:blip r:embed="rId9"/>
            <a:stretch>
              <a:fillRect/>
            </a:stretch>
          </p:blipFill>
          <p:spPr>
            <a:xfrm>
              <a:off x="2775217" y="3981030"/>
              <a:ext cx="533400" cy="330200"/>
            </a:xfrm>
            <a:prstGeom prst="rect">
              <a:avLst/>
            </a:prstGeom>
          </p:spPr>
        </p:pic>
        <p:pic>
          <p:nvPicPr>
            <p:cNvPr id="28" name="Picture 27"/>
            <p:cNvPicPr>
              <a:picLocks noChangeAspect="1"/>
            </p:cNvPicPr>
            <p:nvPr/>
          </p:nvPicPr>
          <p:blipFill>
            <a:blip r:embed="rId10"/>
            <a:stretch>
              <a:fillRect/>
            </a:stretch>
          </p:blipFill>
          <p:spPr>
            <a:xfrm>
              <a:off x="970848" y="3589858"/>
              <a:ext cx="520700" cy="330200"/>
            </a:xfrm>
            <a:prstGeom prst="rect">
              <a:avLst/>
            </a:prstGeom>
          </p:spPr>
        </p:pic>
      </p:grpSp>
      <p:pic>
        <p:nvPicPr>
          <p:cNvPr id="29" name="Picture 28"/>
          <p:cNvPicPr>
            <a:picLocks noChangeAspect="1"/>
          </p:cNvPicPr>
          <p:nvPr/>
        </p:nvPicPr>
        <p:blipFill>
          <a:blip r:embed="rId11"/>
          <a:stretch>
            <a:fillRect/>
          </a:stretch>
        </p:blipFill>
        <p:spPr>
          <a:xfrm>
            <a:off x="3381075" y="1371600"/>
            <a:ext cx="5308600" cy="330200"/>
          </a:xfrm>
          <a:prstGeom prst="rect">
            <a:avLst/>
          </a:prstGeom>
        </p:spPr>
      </p:pic>
      <p:sp>
        <p:nvSpPr>
          <p:cNvPr id="30" name="TextBox 29"/>
          <p:cNvSpPr txBox="1"/>
          <p:nvPr/>
        </p:nvSpPr>
        <p:spPr>
          <a:xfrm>
            <a:off x="4572000" y="2037320"/>
            <a:ext cx="4291642" cy="2308324"/>
          </a:xfrm>
          <a:prstGeom prst="rect">
            <a:avLst/>
          </a:prstGeom>
          <a:noFill/>
        </p:spPr>
        <p:txBody>
          <a:bodyPr wrap="square" rtlCol="0">
            <a:spAutoFit/>
          </a:bodyPr>
          <a:lstStyle/>
          <a:p>
            <a:r>
              <a:rPr lang="en-US" sz="2400" dirty="0"/>
              <a:t>One can detect if power sensor data is bad if this equation is not satisfied. If two sensors are at fault, then, chances are this equation becomes even more difficult to satisfy.</a:t>
            </a:r>
          </a:p>
        </p:txBody>
      </p:sp>
      <p:sp>
        <p:nvSpPr>
          <p:cNvPr id="31" name="TextBox 30"/>
          <p:cNvSpPr txBox="1"/>
          <p:nvPr/>
        </p:nvSpPr>
        <p:spPr>
          <a:xfrm>
            <a:off x="2426178" y="4796081"/>
            <a:ext cx="6260621" cy="1938992"/>
          </a:xfrm>
          <a:prstGeom prst="rect">
            <a:avLst/>
          </a:prstGeom>
          <a:noFill/>
        </p:spPr>
        <p:txBody>
          <a:bodyPr wrap="square" rtlCol="0">
            <a:spAutoFit/>
          </a:bodyPr>
          <a:lstStyle/>
          <a:p>
            <a:r>
              <a:rPr lang="en-US" sz="2400" dirty="0"/>
              <a:t>However, if this is a malicious data-integrity attack, then one can spoof such a detector by manipulating the data from two sensors.</a:t>
            </a:r>
          </a:p>
          <a:p>
            <a:endParaRPr lang="en-US" sz="2400" dirty="0"/>
          </a:p>
          <a:p>
            <a:r>
              <a:rPr lang="en-US" sz="2400" b="1" dirty="0"/>
              <a:t>Q.</a:t>
            </a:r>
            <a:r>
              <a:rPr lang="en-US" sz="2400" dirty="0"/>
              <a:t> Can you create an example?</a:t>
            </a:r>
          </a:p>
        </p:txBody>
      </p:sp>
    </p:spTree>
    <p:extLst>
      <p:ext uri="{BB962C8B-B14F-4D97-AF65-F5344CB8AC3E}">
        <p14:creationId xmlns:p14="http://schemas.microsoft.com/office/powerpoint/2010/main" val="152728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AE11D-AE13-1F4D-8C7F-40435D1B2E63}"/>
              </a:ext>
            </a:extLst>
          </p:cNvPr>
          <p:cNvSpPr>
            <a:spLocks noGrp="1"/>
          </p:cNvSpPr>
          <p:nvPr>
            <p:ph type="title"/>
          </p:nvPr>
        </p:nvSpPr>
        <p:spPr>
          <a:xfrm>
            <a:off x="457200" y="314744"/>
            <a:ext cx="8077200" cy="1056856"/>
          </a:xfrm>
        </p:spPr>
        <p:txBody>
          <a:bodyPr>
            <a:normAutofit/>
          </a:bodyPr>
          <a:lstStyle/>
          <a:p>
            <a:r>
              <a:rPr lang="en-US" dirty="0"/>
              <a:t>Relevance to current research</a:t>
            </a:r>
          </a:p>
        </p:txBody>
      </p:sp>
      <p:pic>
        <p:nvPicPr>
          <p:cNvPr id="4" name="Picture 3">
            <a:extLst>
              <a:ext uri="{FF2B5EF4-FFF2-40B4-BE49-F238E27FC236}">
                <a16:creationId xmlns:a16="http://schemas.microsoft.com/office/drawing/2014/main" id="{D1C01525-863D-8043-A02D-81B348565194}"/>
              </a:ext>
            </a:extLst>
          </p:cNvPr>
          <p:cNvPicPr>
            <a:picLocks noChangeAspect="1"/>
          </p:cNvPicPr>
          <p:nvPr/>
        </p:nvPicPr>
        <p:blipFill rotWithShape="1">
          <a:blip r:embed="rId2"/>
          <a:srcRect b="44020"/>
          <a:stretch/>
        </p:blipFill>
        <p:spPr>
          <a:xfrm>
            <a:off x="1104900" y="1395663"/>
            <a:ext cx="6781800" cy="3318872"/>
          </a:xfrm>
          <a:prstGeom prst="rect">
            <a:avLst/>
          </a:prstGeom>
          <a:ln>
            <a:solidFill>
              <a:schemeClr val="accent1"/>
            </a:solidFill>
          </a:ln>
        </p:spPr>
      </p:pic>
      <p:sp>
        <p:nvSpPr>
          <p:cNvPr id="6" name="TextBox 5">
            <a:extLst>
              <a:ext uri="{FF2B5EF4-FFF2-40B4-BE49-F238E27FC236}">
                <a16:creationId xmlns:a16="http://schemas.microsoft.com/office/drawing/2014/main" id="{843503A1-37ED-684A-8231-7C2A2F20A317}"/>
              </a:ext>
            </a:extLst>
          </p:cNvPr>
          <p:cNvSpPr txBox="1"/>
          <p:nvPr/>
        </p:nvSpPr>
        <p:spPr>
          <a:xfrm>
            <a:off x="685800" y="5257800"/>
            <a:ext cx="7620000" cy="1323439"/>
          </a:xfrm>
          <a:prstGeom prst="rect">
            <a:avLst/>
          </a:prstGeom>
          <a:noFill/>
        </p:spPr>
        <p:txBody>
          <a:bodyPr wrap="square" rtlCol="0">
            <a:spAutoFit/>
          </a:bodyPr>
          <a:lstStyle/>
          <a:p>
            <a:r>
              <a:rPr lang="en-US" sz="2000" dirty="0"/>
              <a:t>With a model for the power system, you can ask what constitutes a physically meaningful power flow. Can you do it in a model-free way through machine learning? In other words, can you train an algorithm to somehow deduce what “meaningful” is.</a:t>
            </a:r>
          </a:p>
        </p:txBody>
      </p:sp>
    </p:spTree>
    <p:extLst>
      <p:ext uri="{BB962C8B-B14F-4D97-AF65-F5344CB8AC3E}">
        <p14:creationId xmlns:p14="http://schemas.microsoft.com/office/powerpoint/2010/main" val="365312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3A5A-2F6D-064A-886E-AD40CB090942}"/>
              </a:ext>
            </a:extLst>
          </p:cNvPr>
          <p:cNvSpPr>
            <a:spLocks noGrp="1"/>
          </p:cNvSpPr>
          <p:nvPr>
            <p:ph type="title"/>
          </p:nvPr>
        </p:nvSpPr>
        <p:spPr/>
        <p:txBody>
          <a:bodyPr/>
          <a:lstStyle/>
          <a:p>
            <a:r>
              <a:rPr lang="en-US" dirty="0"/>
              <a:t>DOE’s recent funding opportunity</a:t>
            </a:r>
          </a:p>
        </p:txBody>
      </p:sp>
      <p:pic>
        <p:nvPicPr>
          <p:cNvPr id="4" name="Picture 3">
            <a:extLst>
              <a:ext uri="{FF2B5EF4-FFF2-40B4-BE49-F238E27FC236}">
                <a16:creationId xmlns:a16="http://schemas.microsoft.com/office/drawing/2014/main" id="{5696FE74-C695-D048-9C52-301E06083F8C}"/>
              </a:ext>
            </a:extLst>
          </p:cNvPr>
          <p:cNvPicPr>
            <a:picLocks noChangeAspect="1"/>
          </p:cNvPicPr>
          <p:nvPr/>
        </p:nvPicPr>
        <p:blipFill>
          <a:blip r:embed="rId2"/>
          <a:stretch>
            <a:fillRect/>
          </a:stretch>
        </p:blipFill>
        <p:spPr>
          <a:xfrm>
            <a:off x="0" y="1429417"/>
            <a:ext cx="9144000" cy="3999166"/>
          </a:xfrm>
          <a:prstGeom prst="rect">
            <a:avLst/>
          </a:prstGeom>
        </p:spPr>
      </p:pic>
      <p:sp>
        <p:nvSpPr>
          <p:cNvPr id="5" name="Oval 4">
            <a:extLst>
              <a:ext uri="{FF2B5EF4-FFF2-40B4-BE49-F238E27FC236}">
                <a16:creationId xmlns:a16="http://schemas.microsoft.com/office/drawing/2014/main" id="{F9C7F962-EA16-9B4D-B480-470EC1363FF7}"/>
              </a:ext>
            </a:extLst>
          </p:cNvPr>
          <p:cNvSpPr/>
          <p:nvPr/>
        </p:nvSpPr>
        <p:spPr>
          <a:xfrm>
            <a:off x="152400" y="5010817"/>
            <a:ext cx="1066800" cy="399383"/>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460402-B3F8-1541-96D9-AEFB3A49F964}"/>
              </a:ext>
            </a:extLst>
          </p:cNvPr>
          <p:cNvSpPr txBox="1"/>
          <p:nvPr/>
        </p:nvSpPr>
        <p:spPr>
          <a:xfrm>
            <a:off x="770318" y="5715000"/>
            <a:ext cx="6713056" cy="923330"/>
          </a:xfrm>
          <a:prstGeom prst="rect">
            <a:avLst/>
          </a:prstGeom>
          <a:noFill/>
        </p:spPr>
        <p:txBody>
          <a:bodyPr wrap="none" rtlCol="0">
            <a:spAutoFit/>
          </a:bodyPr>
          <a:lstStyle/>
          <a:p>
            <a:r>
              <a:rPr lang="en-US" dirty="0"/>
              <a:t>Why do we care about model-free approaches? </a:t>
            </a:r>
          </a:p>
          <a:p>
            <a:pPr marL="285750" indent="-285750">
              <a:buFont typeface="Arial" panose="020B0604020202020204" pitchFamily="34" charset="0"/>
              <a:buChar char="•"/>
            </a:pPr>
            <a:r>
              <a:rPr lang="en-US" dirty="0"/>
              <a:t>Portions of network data may be considered sensitive information.</a:t>
            </a:r>
          </a:p>
          <a:p>
            <a:pPr marL="285750" indent="-285750">
              <a:buFont typeface="Arial" panose="020B0604020202020204" pitchFamily="34" charset="0"/>
              <a:buChar char="•"/>
            </a:pPr>
            <a:r>
              <a:rPr lang="en-US" dirty="0"/>
              <a:t>Network model may not accurately reflect current reality.</a:t>
            </a:r>
          </a:p>
        </p:txBody>
      </p:sp>
    </p:spTree>
    <p:extLst>
      <p:ext uri="{BB962C8B-B14F-4D97-AF65-F5344CB8AC3E}">
        <p14:creationId xmlns:p14="http://schemas.microsoft.com/office/powerpoint/2010/main" val="318964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9554"/>
            <a:ext cx="8229600" cy="944562"/>
          </a:xfrm>
        </p:spPr>
        <p:txBody>
          <a:bodyPr>
            <a:normAutofit/>
          </a:bodyPr>
          <a:lstStyle/>
          <a:p>
            <a:pPr algn="l"/>
            <a:r>
              <a:rPr lang="en-US" dirty="0"/>
              <a:t>Modern power system </a:t>
            </a:r>
            <a:r>
              <a:rPr lang="en-US"/>
              <a:t>in the US</a:t>
            </a:r>
            <a:endParaRPr lang="en-US" dirty="0"/>
          </a:p>
        </p:txBody>
      </p:sp>
      <p:pic>
        <p:nvPicPr>
          <p:cNvPr id="4" name="Picture 3"/>
          <p:cNvPicPr>
            <a:picLocks noChangeAspect="1"/>
          </p:cNvPicPr>
          <p:nvPr/>
        </p:nvPicPr>
        <p:blipFill>
          <a:blip r:embed="rId2"/>
          <a:stretch>
            <a:fillRect/>
          </a:stretch>
        </p:blipFill>
        <p:spPr>
          <a:xfrm>
            <a:off x="304800" y="2648261"/>
            <a:ext cx="4724400" cy="4041987"/>
          </a:xfrm>
          <a:prstGeom prst="rect">
            <a:avLst/>
          </a:prstGeom>
        </p:spPr>
      </p:pic>
      <p:sp>
        <p:nvSpPr>
          <p:cNvPr id="5" name="TextBox 4"/>
          <p:cNvSpPr txBox="1"/>
          <p:nvPr/>
        </p:nvSpPr>
        <p:spPr>
          <a:xfrm>
            <a:off x="304800" y="1305393"/>
            <a:ext cx="8229600" cy="1200329"/>
          </a:xfrm>
          <a:prstGeom prst="rect">
            <a:avLst/>
          </a:prstGeom>
          <a:noFill/>
        </p:spPr>
        <p:txBody>
          <a:bodyPr wrap="square" rtlCol="0">
            <a:spAutoFit/>
          </a:bodyPr>
          <a:lstStyle/>
          <a:p>
            <a:r>
              <a:rPr lang="en-US" sz="2400" dirty="0"/>
              <a:t>&gt;7,300 power plants, ∼160,000 miles of HV transmission lines. </a:t>
            </a:r>
          </a:p>
          <a:p>
            <a:endParaRPr lang="en-US" sz="2400" dirty="0"/>
          </a:p>
          <a:p>
            <a:r>
              <a:rPr lang="en-US" sz="2400" dirty="0"/>
              <a:t>Three main interconnections: Eastern, Western, ERCOT. </a:t>
            </a:r>
          </a:p>
        </p:txBody>
      </p:sp>
      <p:sp>
        <p:nvSpPr>
          <p:cNvPr id="8" name="TextBox 7"/>
          <p:cNvSpPr txBox="1"/>
          <p:nvPr/>
        </p:nvSpPr>
        <p:spPr>
          <a:xfrm>
            <a:off x="5257800" y="3312855"/>
            <a:ext cx="3505200" cy="2554545"/>
          </a:xfrm>
          <a:prstGeom prst="rect">
            <a:avLst/>
          </a:prstGeom>
          <a:noFill/>
        </p:spPr>
        <p:txBody>
          <a:bodyPr wrap="square" rtlCol="0">
            <a:spAutoFit/>
          </a:bodyPr>
          <a:lstStyle/>
          <a:p>
            <a:r>
              <a:rPr lang="en-US" sz="3200" i="1" dirty="0"/>
              <a:t>Sensors provide measurements from which we can deduce the state of a </a:t>
            </a:r>
            <a:r>
              <a:rPr lang="en-US" sz="3200" i="1"/>
              <a:t>power system.</a:t>
            </a:r>
            <a:endParaRPr lang="en-US" sz="3200" i="1" dirty="0"/>
          </a:p>
        </p:txBody>
      </p:sp>
    </p:spTree>
    <p:extLst>
      <p:ext uri="{BB962C8B-B14F-4D97-AF65-F5344CB8AC3E}">
        <p14:creationId xmlns:p14="http://schemas.microsoft.com/office/powerpoint/2010/main" val="128038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43800" cy="1143000"/>
          </a:xfrm>
        </p:spPr>
        <p:txBody>
          <a:bodyPr>
            <a:normAutofit fontScale="90000"/>
          </a:bodyPr>
          <a:lstStyle/>
          <a:p>
            <a:pPr algn="l"/>
            <a:r>
              <a:rPr lang="en-US"/>
              <a:t>Phasor </a:t>
            </a:r>
            <a:r>
              <a:rPr lang="en-US" dirty="0"/>
              <a:t>Measurement Units (PMUs)</a:t>
            </a:r>
          </a:p>
        </p:txBody>
      </p:sp>
      <p:pic>
        <p:nvPicPr>
          <p:cNvPr id="4" name="Picture 3"/>
          <p:cNvPicPr>
            <a:picLocks noChangeAspect="1"/>
          </p:cNvPicPr>
          <p:nvPr/>
        </p:nvPicPr>
        <p:blipFill>
          <a:blip r:embed="rId2"/>
          <a:stretch>
            <a:fillRect/>
          </a:stretch>
        </p:blipFill>
        <p:spPr>
          <a:xfrm>
            <a:off x="4139893" y="1249362"/>
            <a:ext cx="5004107" cy="4357408"/>
          </a:xfrm>
          <a:prstGeom prst="rect">
            <a:avLst/>
          </a:prstGeom>
        </p:spPr>
      </p:pic>
      <p:sp>
        <p:nvSpPr>
          <p:cNvPr id="5" name="TextBox 4"/>
          <p:cNvSpPr txBox="1"/>
          <p:nvPr/>
        </p:nvSpPr>
        <p:spPr>
          <a:xfrm>
            <a:off x="457200" y="2667000"/>
            <a:ext cx="3962400" cy="1384995"/>
          </a:xfrm>
          <a:prstGeom prst="rect">
            <a:avLst/>
          </a:prstGeom>
          <a:noFill/>
        </p:spPr>
        <p:txBody>
          <a:bodyPr wrap="square" rtlCol="0">
            <a:spAutoFit/>
          </a:bodyPr>
          <a:lstStyle/>
          <a:p>
            <a:r>
              <a:rPr lang="en-US" sz="2800" i="1" dirty="0"/>
              <a:t>Utilize sensor data for estimation that is used in other operational steps.</a:t>
            </a:r>
          </a:p>
        </p:txBody>
      </p:sp>
      <p:sp>
        <p:nvSpPr>
          <p:cNvPr id="6" name="TextBox 5"/>
          <p:cNvSpPr txBox="1"/>
          <p:nvPr/>
        </p:nvSpPr>
        <p:spPr>
          <a:xfrm>
            <a:off x="457200" y="5606770"/>
            <a:ext cx="6781800" cy="954107"/>
          </a:xfrm>
          <a:prstGeom prst="rect">
            <a:avLst/>
          </a:prstGeom>
          <a:noFill/>
        </p:spPr>
        <p:txBody>
          <a:bodyPr wrap="square" rtlCol="0">
            <a:spAutoFit/>
          </a:bodyPr>
          <a:lstStyle/>
          <a:p>
            <a:r>
              <a:rPr lang="en-US" sz="2800" dirty="0"/>
              <a:t>Goal of Lab 2: Are the sensors consistent with the physics of the power system?</a:t>
            </a:r>
          </a:p>
        </p:txBody>
      </p:sp>
    </p:spTree>
    <p:extLst>
      <p:ext uri="{BB962C8B-B14F-4D97-AF65-F5344CB8AC3E}">
        <p14:creationId xmlns:p14="http://schemas.microsoft.com/office/powerpoint/2010/main" val="183835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175" y="157863"/>
            <a:ext cx="6191638" cy="1143000"/>
          </a:xfrm>
        </p:spPr>
        <p:txBody>
          <a:bodyPr>
            <a:normAutofit fontScale="90000"/>
          </a:bodyPr>
          <a:lstStyle/>
          <a:p>
            <a:pPr algn="l"/>
            <a:r>
              <a:rPr lang="en-US" dirty="0"/>
              <a:t>Physics of the power system: </a:t>
            </a:r>
            <a:br>
              <a:rPr lang="en-US" dirty="0"/>
            </a:br>
            <a:r>
              <a:rPr lang="en-US" sz="4000" dirty="0"/>
              <a:t>Power flow equations</a:t>
            </a:r>
          </a:p>
        </p:txBody>
      </p:sp>
      <p:pic>
        <p:nvPicPr>
          <p:cNvPr id="10" name="Picture 9"/>
          <p:cNvPicPr>
            <a:picLocks noChangeAspect="1"/>
          </p:cNvPicPr>
          <p:nvPr/>
        </p:nvPicPr>
        <p:blipFill>
          <a:blip r:embed="rId2">
            <a:alphaModFix amt="45000"/>
          </a:blip>
          <a:stretch>
            <a:fillRect/>
          </a:stretch>
        </p:blipFill>
        <p:spPr>
          <a:xfrm>
            <a:off x="1949021" y="1500787"/>
            <a:ext cx="4178648" cy="4671413"/>
          </a:xfrm>
          <a:prstGeom prst="rect">
            <a:avLst/>
          </a:prstGeom>
        </p:spPr>
      </p:pic>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757834" y="2540000"/>
            <a:ext cx="6709766" cy="4133849"/>
            <a:chOff x="757834" y="2540000"/>
            <a:chExt cx="6709766" cy="4133849"/>
          </a:xfrm>
        </p:grpSpPr>
        <p:grpSp>
          <p:nvGrpSpPr>
            <p:cNvPr id="21" name="Group 20"/>
            <p:cNvGrpSpPr/>
            <p:nvPr/>
          </p:nvGrpSpPr>
          <p:grpSpPr>
            <a:xfrm>
              <a:off x="5396982" y="5670550"/>
              <a:ext cx="2070618" cy="1003299"/>
              <a:chOff x="5396982" y="5670550"/>
              <a:chExt cx="2070618" cy="1003299"/>
            </a:xfrm>
          </p:grpSpPr>
          <p:cxnSp>
            <p:nvCxnSpPr>
              <p:cNvPr id="25" name="Straight Connector 24"/>
              <p:cNvCxnSpPr/>
              <p:nvPr/>
            </p:nvCxnSpPr>
            <p:spPr>
              <a:xfrm flipV="1">
                <a:off x="5396982" y="5783661"/>
                <a:ext cx="1278449" cy="1947"/>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rotWithShape="1">
              <a:blip r:embed="rId5"/>
              <a:srcRect l="8747" r="10009"/>
              <a:stretch/>
            </p:blipFill>
            <p:spPr>
              <a:xfrm>
                <a:off x="6700198" y="5670550"/>
                <a:ext cx="767402" cy="1003299"/>
              </a:xfrm>
              <a:prstGeom prst="rect">
                <a:avLst/>
              </a:prstGeom>
            </p:spPr>
          </p:pic>
        </p:grpSp>
        <p:grpSp>
          <p:nvGrpSpPr>
            <p:cNvPr id="22" name="Group 21"/>
            <p:cNvGrpSpPr/>
            <p:nvPr/>
          </p:nvGrpSpPr>
          <p:grpSpPr>
            <a:xfrm>
              <a:off x="757834" y="2540000"/>
              <a:ext cx="1820187" cy="916593"/>
              <a:chOff x="757834" y="2540000"/>
              <a:chExt cx="1820187" cy="916593"/>
            </a:xfrm>
          </p:grpSpPr>
          <p:cxnSp>
            <p:nvCxnSpPr>
              <p:cNvPr id="23" name="Straight Connector 22"/>
              <p:cNvCxnSpPr/>
              <p:nvPr/>
            </p:nvCxnSpPr>
            <p:spPr>
              <a:xfrm flipH="1">
                <a:off x="1549437" y="2950507"/>
                <a:ext cx="1028584"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6"/>
              <a:stretch>
                <a:fillRect/>
              </a:stretch>
            </p:blipFill>
            <p:spPr>
              <a:xfrm>
                <a:off x="757834" y="2540000"/>
                <a:ext cx="791603" cy="916593"/>
              </a:xfrm>
              <a:prstGeom prst="rect">
                <a:avLst/>
              </a:prstGeom>
            </p:spPr>
          </p:pic>
        </p:grpSp>
      </p:grpSp>
      <p:pic>
        <p:nvPicPr>
          <p:cNvPr id="27" name="Picture 2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130738">
            <a:off x="3625137" y="3853826"/>
            <a:ext cx="1028700" cy="228600"/>
          </a:xfrm>
          <a:prstGeom prst="rect">
            <a:avLst/>
          </a:prstGeom>
        </p:spPr>
      </p:pic>
      <p:grpSp>
        <p:nvGrpSpPr>
          <p:cNvPr id="29" name="Group 28"/>
          <p:cNvGrpSpPr/>
          <p:nvPr/>
        </p:nvGrpSpPr>
        <p:grpSpPr>
          <a:xfrm>
            <a:off x="457199" y="1421836"/>
            <a:ext cx="2057401" cy="1016564"/>
            <a:chOff x="457199" y="1421836"/>
            <a:chExt cx="2057401" cy="1016564"/>
          </a:xfrm>
        </p:grpSpPr>
        <p:cxnSp>
          <p:nvCxnSpPr>
            <p:cNvPr id="31" name="Straight Connector 30"/>
            <p:cNvCxnSpPr/>
            <p:nvPr/>
          </p:nvCxnSpPr>
          <p:spPr>
            <a:xfrm>
              <a:off x="685800" y="2438400"/>
              <a:ext cx="18288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5800" y="1987807"/>
              <a:ext cx="0" cy="450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457199" y="1421836"/>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baseline="-25000" dirty="0"/>
            </a:p>
          </p:txBody>
        </p:sp>
      </p:grpSp>
      <p:grpSp>
        <p:nvGrpSpPr>
          <p:cNvPr id="35" name="Group 34"/>
          <p:cNvGrpSpPr/>
          <p:nvPr/>
        </p:nvGrpSpPr>
        <p:grpSpPr>
          <a:xfrm>
            <a:off x="868680" y="671941"/>
            <a:ext cx="1645920" cy="1614059"/>
            <a:chOff x="868680" y="671941"/>
            <a:chExt cx="1645920" cy="1614059"/>
          </a:xfrm>
        </p:grpSpPr>
        <p:cxnSp>
          <p:nvCxnSpPr>
            <p:cNvPr id="37" name="Straight Connector 36"/>
            <p:cNvCxnSpPr/>
            <p:nvPr/>
          </p:nvCxnSpPr>
          <p:spPr>
            <a:xfrm>
              <a:off x="1143000" y="2286000"/>
              <a:ext cx="13716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143000" y="1220581"/>
              <a:ext cx="9825" cy="1065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868680" y="671941"/>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grpSp>
      <p:grpSp>
        <p:nvGrpSpPr>
          <p:cNvPr id="41" name="Group 40"/>
          <p:cNvGrpSpPr/>
          <p:nvPr/>
        </p:nvGrpSpPr>
        <p:grpSpPr>
          <a:xfrm>
            <a:off x="1508760" y="1147516"/>
            <a:ext cx="1005840" cy="986084"/>
            <a:chOff x="1508760" y="1147516"/>
            <a:chExt cx="1005840" cy="986084"/>
          </a:xfrm>
        </p:grpSpPr>
        <p:sp>
          <p:nvSpPr>
            <p:cNvPr id="43" name="Oval 42"/>
            <p:cNvSpPr/>
            <p:nvPr/>
          </p:nvSpPr>
          <p:spPr>
            <a:xfrm>
              <a:off x="1508760" y="1147516"/>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cxnSp>
          <p:nvCxnSpPr>
            <p:cNvPr id="44" name="Straight Connector 43"/>
            <p:cNvCxnSpPr/>
            <p:nvPr/>
          </p:nvCxnSpPr>
          <p:spPr>
            <a:xfrm>
              <a:off x="1752600" y="2133600"/>
              <a:ext cx="7620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762426" y="1696156"/>
              <a:ext cx="0" cy="43744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5396982" y="4058334"/>
            <a:ext cx="796054" cy="1047066"/>
            <a:chOff x="5396982" y="4058334"/>
            <a:chExt cx="796054" cy="1047066"/>
          </a:xfrm>
        </p:grpSpPr>
        <p:cxnSp>
          <p:nvCxnSpPr>
            <p:cNvPr id="49" name="Straight Connector 48"/>
            <p:cNvCxnSpPr/>
            <p:nvPr/>
          </p:nvCxnSpPr>
          <p:spPr>
            <a:xfrm>
              <a:off x="5943600" y="4621476"/>
              <a:ext cx="0" cy="48392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5644396" y="4058334"/>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cxnSp>
          <p:nvCxnSpPr>
            <p:cNvPr id="51" name="Straight Connector 50"/>
            <p:cNvCxnSpPr/>
            <p:nvPr/>
          </p:nvCxnSpPr>
          <p:spPr>
            <a:xfrm>
              <a:off x="5396982" y="5105400"/>
              <a:ext cx="578287" cy="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396982" y="4419600"/>
            <a:ext cx="1628658" cy="861813"/>
            <a:chOff x="5396982" y="4472187"/>
            <a:chExt cx="1628658" cy="861813"/>
          </a:xfrm>
        </p:grpSpPr>
        <p:cxnSp>
          <p:nvCxnSpPr>
            <p:cNvPr id="55" name="Straight Connector 54"/>
            <p:cNvCxnSpPr/>
            <p:nvPr/>
          </p:nvCxnSpPr>
          <p:spPr>
            <a:xfrm>
              <a:off x="5396982" y="5323289"/>
              <a:ext cx="1384818" cy="10711"/>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81800" y="5051820"/>
              <a:ext cx="0" cy="27146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477000" y="4472187"/>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grpSp>
    </p:spTree>
    <p:extLst>
      <p:ext uri="{BB962C8B-B14F-4D97-AF65-F5344CB8AC3E}">
        <p14:creationId xmlns:p14="http://schemas.microsoft.com/office/powerpoint/2010/main" val="203406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45000"/>
          </a:blip>
          <a:stretch>
            <a:fillRect/>
          </a:stretch>
        </p:blipFill>
        <p:spPr>
          <a:xfrm>
            <a:off x="1949021" y="1500787"/>
            <a:ext cx="4178648" cy="4671413"/>
          </a:xfrm>
          <a:prstGeom prst="rect">
            <a:avLst/>
          </a:prstGeom>
        </p:spPr>
      </p:pic>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30738">
            <a:off x="3625137" y="3853826"/>
            <a:ext cx="1028700" cy="228600"/>
          </a:xfrm>
          <a:prstGeom prst="rect">
            <a:avLst/>
          </a:prstGeom>
        </p:spPr>
      </p:pic>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6"/>
          <a:stretch>
            <a:fillRect/>
          </a:stretch>
        </p:blipFill>
        <p:spPr>
          <a:xfrm>
            <a:off x="1671848" y="1045256"/>
            <a:ext cx="1828800" cy="342900"/>
          </a:xfrm>
          <a:prstGeom prst="rect">
            <a:avLst/>
          </a:prstGeom>
        </p:spPr>
      </p:pic>
      <p:pic>
        <p:nvPicPr>
          <p:cNvPr id="7" name="Picture 6"/>
          <p:cNvPicPr>
            <a:picLocks noChangeAspect="1"/>
          </p:cNvPicPr>
          <p:nvPr/>
        </p:nvPicPr>
        <p:blipFill>
          <a:blip r:embed="rId7"/>
          <a:stretch>
            <a:fillRect/>
          </a:stretch>
        </p:blipFill>
        <p:spPr>
          <a:xfrm>
            <a:off x="4545174" y="6324600"/>
            <a:ext cx="1828800" cy="342900"/>
          </a:xfrm>
          <a:prstGeom prst="rect">
            <a:avLst/>
          </a:prstGeom>
        </p:spPr>
      </p:pic>
      <p:pic>
        <p:nvPicPr>
          <p:cNvPr id="28" name="Picture 27"/>
          <p:cNvPicPr>
            <a:picLocks noChangeAspect="1"/>
          </p:cNvPicPr>
          <p:nvPr/>
        </p:nvPicPr>
        <p:blipFill>
          <a:blip r:embed="rId8"/>
          <a:stretch>
            <a:fillRect/>
          </a:stretch>
        </p:blipFill>
        <p:spPr>
          <a:xfrm>
            <a:off x="3925134" y="1520030"/>
            <a:ext cx="4405067" cy="37668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sp>
        <p:nvSpPr>
          <p:cNvPr id="52" name="Freeform 51"/>
          <p:cNvSpPr/>
          <p:nvPr/>
        </p:nvSpPr>
        <p:spPr>
          <a:xfrm rot="20868977" flipH="1" flipV="1">
            <a:off x="3432394" y="847589"/>
            <a:ext cx="1211901" cy="770920"/>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4575817" y="110908"/>
            <a:ext cx="3913025" cy="1200329"/>
          </a:xfrm>
          <a:prstGeom prst="rect">
            <a:avLst/>
          </a:prstGeom>
          <a:noFill/>
        </p:spPr>
        <p:txBody>
          <a:bodyPr wrap="square" rtlCol="0">
            <a:spAutoFit/>
          </a:bodyPr>
          <a:lstStyle/>
          <a:p>
            <a:r>
              <a:rPr lang="en-US" sz="2400" b="1" dirty="0">
                <a:solidFill>
                  <a:srgbClr val="7030A0"/>
                </a:solidFill>
              </a:rPr>
              <a:t>Voltage phasors: </a:t>
            </a:r>
            <a:r>
              <a:rPr lang="en-US" sz="2400" dirty="0">
                <a:solidFill>
                  <a:srgbClr val="7030A0"/>
                </a:solidFill>
              </a:rPr>
              <a:t>Complex number representation of the sinusoidal voltage signal.</a:t>
            </a:r>
          </a:p>
        </p:txBody>
      </p:sp>
      <p:pic>
        <p:nvPicPr>
          <p:cNvPr id="40" name="Picture 39"/>
          <p:cNvPicPr>
            <a:picLocks noChangeAspect="1"/>
          </p:cNvPicPr>
          <p:nvPr/>
        </p:nvPicPr>
        <p:blipFill>
          <a:blip r:embed="rId9"/>
          <a:stretch>
            <a:fillRect/>
          </a:stretch>
        </p:blipFill>
        <p:spPr>
          <a:xfrm>
            <a:off x="228600" y="5773984"/>
            <a:ext cx="4656915" cy="398216"/>
          </a:xfrm>
          <a:prstGeom prst="rect">
            <a:avLst/>
          </a:prstGeom>
        </p:spPr>
      </p:pic>
      <p:sp>
        <p:nvSpPr>
          <p:cNvPr id="58" name="Freeform 57"/>
          <p:cNvSpPr/>
          <p:nvPr/>
        </p:nvSpPr>
        <p:spPr>
          <a:xfrm rot="20868977">
            <a:off x="3312955" y="6107175"/>
            <a:ext cx="1107827" cy="589786"/>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p:cNvPicPr>
            <a:picLocks noChangeAspect="1"/>
          </p:cNvPicPr>
          <p:nvPr/>
        </p:nvPicPr>
        <p:blipFill>
          <a:blip r:embed="rId10"/>
          <a:stretch>
            <a:fillRect/>
          </a:stretch>
        </p:blipFill>
        <p:spPr>
          <a:xfrm>
            <a:off x="5256374" y="2997200"/>
            <a:ext cx="2235200" cy="355600"/>
          </a:xfrm>
          <a:prstGeom prst="rect">
            <a:avLst/>
          </a:prstGeom>
        </p:spPr>
      </p:pic>
      <p:sp>
        <p:nvSpPr>
          <p:cNvPr id="59" name="TextBox 58"/>
          <p:cNvSpPr txBox="1"/>
          <p:nvPr/>
        </p:nvSpPr>
        <p:spPr>
          <a:xfrm>
            <a:off x="4575817" y="2485327"/>
            <a:ext cx="2238085" cy="461665"/>
          </a:xfrm>
          <a:prstGeom prst="rect">
            <a:avLst/>
          </a:prstGeom>
          <a:noFill/>
        </p:spPr>
        <p:txBody>
          <a:bodyPr wrap="square" rtlCol="0">
            <a:spAutoFit/>
          </a:bodyPr>
          <a:lstStyle/>
          <a:p>
            <a:r>
              <a:rPr lang="en-US" sz="2400" b="1">
                <a:solidFill>
                  <a:srgbClr val="7030A0"/>
                </a:solidFill>
              </a:rPr>
              <a:t>Current phasor:</a:t>
            </a:r>
            <a:endParaRPr lang="en-US" sz="2400" dirty="0">
              <a:solidFill>
                <a:srgbClr val="7030A0"/>
              </a:solidFill>
            </a:endParaRPr>
          </a:p>
        </p:txBody>
      </p:sp>
      <p:sp>
        <p:nvSpPr>
          <p:cNvPr id="48" name="TextBox 47"/>
          <p:cNvSpPr txBox="1"/>
          <p:nvPr/>
        </p:nvSpPr>
        <p:spPr>
          <a:xfrm>
            <a:off x="6127669" y="3535609"/>
            <a:ext cx="2950109" cy="2062103"/>
          </a:xfrm>
          <a:prstGeom prst="rect">
            <a:avLst/>
          </a:prstGeom>
          <a:noFill/>
        </p:spPr>
        <p:txBody>
          <a:bodyPr wrap="square" rtlCol="0">
            <a:spAutoFit/>
          </a:bodyPr>
          <a:lstStyle/>
          <a:p>
            <a:pPr algn="r"/>
            <a:r>
              <a:rPr lang="en-US" sz="2000" b="1" i="1" dirty="0"/>
              <a:t>Why is current sinusoidal? </a:t>
            </a:r>
            <a:r>
              <a:rPr lang="en-US" i="1" dirty="0"/>
              <a:t>If all voltages are sinusoidal, and the transmission lines are composed of linear elements (resistance, inductance, capacitance), then currents become sinusoidal.</a:t>
            </a:r>
          </a:p>
        </p:txBody>
      </p:sp>
      <p:pic>
        <p:nvPicPr>
          <p:cNvPr id="54" name="Picture 53"/>
          <p:cNvPicPr>
            <a:picLocks noChangeAspect="1"/>
          </p:cNvPicPr>
          <p:nvPr/>
        </p:nvPicPr>
        <p:blipFill>
          <a:blip r:embed="rId11"/>
          <a:stretch>
            <a:fillRect/>
          </a:stretch>
        </p:blipFill>
        <p:spPr>
          <a:xfrm>
            <a:off x="5103578" y="2009341"/>
            <a:ext cx="2241450" cy="295681"/>
          </a:xfrm>
          <a:prstGeom prst="rect">
            <a:avLst/>
          </a:prstGeom>
        </p:spPr>
      </p:pic>
    </p:spTree>
    <p:extLst>
      <p:ext uri="{BB962C8B-B14F-4D97-AF65-F5344CB8AC3E}">
        <p14:creationId xmlns:p14="http://schemas.microsoft.com/office/powerpoint/2010/main" val="131924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342740" y="329107"/>
            <a:ext cx="8648860" cy="954107"/>
          </a:xfrm>
          <a:prstGeom prst="rect">
            <a:avLst/>
          </a:prstGeom>
          <a:noFill/>
        </p:spPr>
        <p:txBody>
          <a:bodyPr wrap="square" rtlCol="0">
            <a:spAutoFit/>
          </a:bodyPr>
          <a:lstStyle/>
          <a:p>
            <a:r>
              <a:rPr lang="en-US" sz="2800" dirty="0"/>
              <a:t>The linear elements of the transmission line are succinctly represented by a complex number–the </a:t>
            </a:r>
            <a:r>
              <a:rPr lang="en-US" sz="2800"/>
              <a:t>impedance </a:t>
            </a:r>
            <a:r>
              <a:rPr lang="en-US" sz="2800" i="1">
                <a:latin typeface="Helvetica" charset="0"/>
                <a:ea typeface="Helvetica" charset="0"/>
                <a:cs typeface="Helvetica" charset="0"/>
              </a:rPr>
              <a:t>Z.</a:t>
            </a:r>
            <a:endParaRPr lang="en-US" sz="2800" i="1" dirty="0">
              <a:latin typeface="Helvetica" charset="0"/>
              <a:ea typeface="Helvetica" charset="0"/>
              <a:cs typeface="Helvetica" charset="0"/>
            </a:endParaRPr>
          </a:p>
        </p:txBody>
      </p:sp>
      <p:pic>
        <p:nvPicPr>
          <p:cNvPr id="3" name="Picture 2"/>
          <p:cNvPicPr>
            <a:picLocks noChangeAspect="1"/>
          </p:cNvPicPr>
          <p:nvPr/>
        </p:nvPicPr>
        <p:blipFill>
          <a:blip r:embed="rId7"/>
          <a:stretch>
            <a:fillRect/>
          </a:stretch>
        </p:blipFill>
        <p:spPr>
          <a:xfrm>
            <a:off x="5169840" y="1634120"/>
            <a:ext cx="2298700" cy="787400"/>
          </a:xfrm>
          <a:prstGeom prst="rect">
            <a:avLst/>
          </a:prstGeom>
        </p:spPr>
      </p:pic>
      <p:sp>
        <p:nvSpPr>
          <p:cNvPr id="4" name="TextBox 3"/>
          <p:cNvSpPr txBox="1"/>
          <p:nvPr/>
        </p:nvSpPr>
        <p:spPr>
          <a:xfrm>
            <a:off x="5091204" y="2733813"/>
            <a:ext cx="2899803" cy="830997"/>
          </a:xfrm>
          <a:prstGeom prst="rect">
            <a:avLst/>
          </a:prstGeom>
          <a:noFill/>
        </p:spPr>
        <p:txBody>
          <a:bodyPr wrap="square" rtlCol="0">
            <a:spAutoFit/>
          </a:bodyPr>
          <a:lstStyle/>
          <a:p>
            <a:r>
              <a:rPr lang="en-US" sz="2400" dirty="0"/>
              <a:t>Similar to Ohm’s law… for AC circuits.</a:t>
            </a:r>
          </a:p>
        </p:txBody>
      </p:sp>
      <p:sp>
        <p:nvSpPr>
          <p:cNvPr id="5" name="TextBox 4"/>
          <p:cNvSpPr txBox="1"/>
          <p:nvPr/>
        </p:nvSpPr>
        <p:spPr>
          <a:xfrm>
            <a:off x="5101197" y="3681371"/>
            <a:ext cx="2899803" cy="830997"/>
          </a:xfrm>
          <a:prstGeom prst="rect">
            <a:avLst/>
          </a:prstGeom>
          <a:noFill/>
        </p:spPr>
        <p:txBody>
          <a:bodyPr wrap="square" rtlCol="0">
            <a:spAutoFit/>
          </a:bodyPr>
          <a:lstStyle/>
          <a:p>
            <a:r>
              <a:rPr lang="en-US" sz="2400" b="1" dirty="0"/>
              <a:t>Q.</a:t>
            </a:r>
            <a:r>
              <a:rPr lang="en-US" sz="2400" dirty="0"/>
              <a:t> Is there an analog for power?</a:t>
            </a:r>
          </a:p>
        </p:txBody>
      </p:sp>
    </p:spTree>
    <p:extLst>
      <p:ext uri="{BB962C8B-B14F-4D97-AF65-F5344CB8AC3E}">
        <p14:creationId xmlns:p14="http://schemas.microsoft.com/office/powerpoint/2010/main" val="33552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139193" y="341375"/>
            <a:ext cx="8648860" cy="523220"/>
          </a:xfrm>
          <a:prstGeom prst="rect">
            <a:avLst/>
          </a:prstGeom>
          <a:noFill/>
        </p:spPr>
        <p:txBody>
          <a:bodyPr wrap="square" rtlCol="0">
            <a:spAutoFit/>
          </a:bodyPr>
          <a:lstStyle/>
          <a:p>
            <a:r>
              <a:rPr lang="en-US" sz="2800" dirty="0"/>
              <a:t>Apparent power flowing from bus 1 to bus 2 is</a:t>
            </a:r>
            <a:endParaRPr lang="en-US" sz="2800" i="1" dirty="0">
              <a:latin typeface="Helvetica" charset="0"/>
              <a:ea typeface="Helvetica" charset="0"/>
              <a:cs typeface="Helvetica" charset="0"/>
            </a:endParaRPr>
          </a:p>
        </p:txBody>
      </p:sp>
      <p:pic>
        <p:nvPicPr>
          <p:cNvPr id="8" name="Picture 7"/>
          <p:cNvPicPr>
            <a:picLocks noChangeAspect="1"/>
          </p:cNvPicPr>
          <p:nvPr/>
        </p:nvPicPr>
        <p:blipFill>
          <a:blip r:embed="rId7"/>
          <a:stretch>
            <a:fillRect/>
          </a:stretch>
        </p:blipFill>
        <p:spPr>
          <a:xfrm>
            <a:off x="7010400" y="444500"/>
            <a:ext cx="1905000" cy="393700"/>
          </a:xfrm>
          <a:prstGeom prst="rect">
            <a:avLst/>
          </a:prstGeom>
        </p:spPr>
      </p:pic>
      <p:sp>
        <p:nvSpPr>
          <p:cNvPr id="9" name="TextBox 8"/>
          <p:cNvSpPr txBox="1"/>
          <p:nvPr/>
        </p:nvSpPr>
        <p:spPr>
          <a:xfrm>
            <a:off x="5632955" y="971957"/>
            <a:ext cx="3477619" cy="400110"/>
          </a:xfrm>
          <a:prstGeom prst="rect">
            <a:avLst/>
          </a:prstGeom>
          <a:noFill/>
        </p:spPr>
        <p:txBody>
          <a:bodyPr wrap="none" rtlCol="0">
            <a:spAutoFit/>
          </a:bodyPr>
          <a:lstStyle/>
          <a:p>
            <a:pPr algn="r"/>
            <a:r>
              <a:rPr lang="en-US" sz="2000" i="1">
                <a:solidFill>
                  <a:srgbClr val="7030A0"/>
                </a:solidFill>
              </a:rPr>
              <a:t>* stands for complex conjugate.</a:t>
            </a:r>
            <a:endParaRPr lang="en-US" sz="2000" i="1" dirty="0">
              <a:solidFill>
                <a:srgbClr val="7030A0"/>
              </a:solidFill>
            </a:endParaRPr>
          </a:p>
        </p:txBody>
      </p:sp>
      <p:sp>
        <p:nvSpPr>
          <p:cNvPr id="24" name="Freeform 23"/>
          <p:cNvSpPr/>
          <p:nvPr/>
        </p:nvSpPr>
        <p:spPr>
          <a:xfrm rot="5978730" flipH="1" flipV="1">
            <a:off x="6651039" y="2472536"/>
            <a:ext cx="782115" cy="111943"/>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728688" y="2794812"/>
            <a:ext cx="2662712" cy="1077218"/>
          </a:xfrm>
          <a:prstGeom prst="rect">
            <a:avLst/>
          </a:prstGeom>
          <a:noFill/>
        </p:spPr>
        <p:txBody>
          <a:bodyPr wrap="square" rtlCol="0">
            <a:spAutoFit/>
          </a:bodyPr>
          <a:lstStyle/>
          <a:p>
            <a:r>
              <a:rPr lang="en-US" sz="2400" dirty="0">
                <a:solidFill>
                  <a:srgbClr val="7030A0"/>
                </a:solidFill>
              </a:rPr>
              <a:t>Real power flow</a:t>
            </a:r>
          </a:p>
          <a:p>
            <a:r>
              <a:rPr lang="en-US" sz="2000" dirty="0"/>
              <a:t>Average power flow over a cycle.</a:t>
            </a:r>
          </a:p>
        </p:txBody>
      </p:sp>
      <p:sp>
        <p:nvSpPr>
          <p:cNvPr id="26" name="Freeform 25"/>
          <p:cNvSpPr/>
          <p:nvPr/>
        </p:nvSpPr>
        <p:spPr>
          <a:xfrm rot="5978730" flipH="1" flipV="1">
            <a:off x="7144774" y="3138940"/>
            <a:ext cx="2153011" cy="114722"/>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6009183" y="4242099"/>
            <a:ext cx="2819399" cy="769441"/>
          </a:xfrm>
          <a:prstGeom prst="rect">
            <a:avLst/>
          </a:prstGeom>
          <a:noFill/>
        </p:spPr>
        <p:txBody>
          <a:bodyPr wrap="square" rtlCol="0">
            <a:spAutoFit/>
          </a:bodyPr>
          <a:lstStyle/>
          <a:p>
            <a:r>
              <a:rPr lang="en-US" sz="2400" dirty="0">
                <a:solidFill>
                  <a:srgbClr val="7030A0"/>
                </a:solidFill>
              </a:rPr>
              <a:t>Reactive power flow</a:t>
            </a:r>
          </a:p>
          <a:p>
            <a:r>
              <a:rPr lang="en-US" sz="2000" dirty="0"/>
              <a:t>Interpretation?</a:t>
            </a:r>
          </a:p>
        </p:txBody>
      </p:sp>
      <p:pic>
        <p:nvPicPr>
          <p:cNvPr id="28" name="Picture 27">
            <a:extLst>
              <a:ext uri="{FF2B5EF4-FFF2-40B4-BE49-F238E27FC236}">
                <a16:creationId xmlns:a16="http://schemas.microsoft.com/office/drawing/2014/main" id="{D69E5890-86A7-5743-AE78-99B663B99199}"/>
              </a:ext>
            </a:extLst>
          </p:cNvPr>
          <p:cNvPicPr>
            <a:picLocks noChangeAspect="1"/>
          </p:cNvPicPr>
          <p:nvPr/>
        </p:nvPicPr>
        <p:blipFill>
          <a:blip r:embed="rId8"/>
          <a:stretch>
            <a:fillRect/>
          </a:stretch>
        </p:blipFill>
        <p:spPr>
          <a:xfrm>
            <a:off x="4144998" y="1712021"/>
            <a:ext cx="4746339" cy="428241"/>
          </a:xfrm>
          <a:prstGeom prst="rect">
            <a:avLst/>
          </a:prstGeom>
        </p:spPr>
      </p:pic>
    </p:spTree>
    <p:extLst>
      <p:ext uri="{BB962C8B-B14F-4D97-AF65-F5344CB8AC3E}">
        <p14:creationId xmlns:p14="http://schemas.microsoft.com/office/powerpoint/2010/main" val="197414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139193" y="341375"/>
            <a:ext cx="8648860" cy="523220"/>
          </a:xfrm>
          <a:prstGeom prst="rect">
            <a:avLst/>
          </a:prstGeom>
          <a:noFill/>
        </p:spPr>
        <p:txBody>
          <a:bodyPr wrap="square" rtlCol="0">
            <a:spAutoFit/>
          </a:bodyPr>
          <a:lstStyle/>
          <a:p>
            <a:r>
              <a:rPr lang="en-US" sz="2800" dirty="0"/>
              <a:t>Apparent power flowing from bus 1 to bus 2 is</a:t>
            </a:r>
            <a:endParaRPr lang="en-US" sz="2800" i="1" dirty="0">
              <a:latin typeface="Helvetica" charset="0"/>
              <a:ea typeface="Helvetica" charset="0"/>
              <a:cs typeface="Helvetica" charset="0"/>
            </a:endParaRPr>
          </a:p>
        </p:txBody>
      </p:sp>
      <p:pic>
        <p:nvPicPr>
          <p:cNvPr id="8" name="Picture 7"/>
          <p:cNvPicPr>
            <a:picLocks noChangeAspect="1"/>
          </p:cNvPicPr>
          <p:nvPr/>
        </p:nvPicPr>
        <p:blipFill>
          <a:blip r:embed="rId7"/>
          <a:stretch>
            <a:fillRect/>
          </a:stretch>
        </p:blipFill>
        <p:spPr>
          <a:xfrm>
            <a:off x="7010400" y="444500"/>
            <a:ext cx="1905000" cy="393700"/>
          </a:xfrm>
          <a:prstGeom prst="rect">
            <a:avLst/>
          </a:prstGeom>
        </p:spPr>
      </p:pic>
      <p:sp>
        <p:nvSpPr>
          <p:cNvPr id="9" name="TextBox 8"/>
          <p:cNvSpPr txBox="1"/>
          <p:nvPr/>
        </p:nvSpPr>
        <p:spPr>
          <a:xfrm>
            <a:off x="5632955" y="971957"/>
            <a:ext cx="3477619" cy="400110"/>
          </a:xfrm>
          <a:prstGeom prst="rect">
            <a:avLst/>
          </a:prstGeom>
          <a:noFill/>
        </p:spPr>
        <p:txBody>
          <a:bodyPr wrap="none" rtlCol="0">
            <a:spAutoFit/>
          </a:bodyPr>
          <a:lstStyle/>
          <a:p>
            <a:pPr algn="r"/>
            <a:r>
              <a:rPr lang="en-US" sz="2000" i="1">
                <a:solidFill>
                  <a:srgbClr val="7030A0"/>
                </a:solidFill>
              </a:rPr>
              <a:t>* stands for complex conjugate.</a:t>
            </a:r>
            <a:endParaRPr lang="en-US" sz="2000" i="1" dirty="0">
              <a:solidFill>
                <a:srgbClr val="7030A0"/>
              </a:solidFill>
            </a:endParaRPr>
          </a:p>
        </p:txBody>
      </p:sp>
      <p:pic>
        <p:nvPicPr>
          <p:cNvPr id="3" name="Picture 2"/>
          <p:cNvPicPr>
            <a:picLocks noChangeAspect="1"/>
          </p:cNvPicPr>
          <p:nvPr/>
        </p:nvPicPr>
        <p:blipFill>
          <a:blip r:embed="rId8"/>
          <a:stretch>
            <a:fillRect/>
          </a:stretch>
        </p:blipFill>
        <p:spPr>
          <a:xfrm>
            <a:off x="4920903" y="2641627"/>
            <a:ext cx="3867150" cy="1687293"/>
          </a:xfrm>
          <a:prstGeom prst="rect">
            <a:avLst/>
          </a:prstGeom>
        </p:spPr>
      </p:pic>
      <p:sp>
        <p:nvSpPr>
          <p:cNvPr id="4" name="TextBox 3"/>
          <p:cNvSpPr txBox="1"/>
          <p:nvPr/>
        </p:nvSpPr>
        <p:spPr>
          <a:xfrm>
            <a:off x="118104" y="5205680"/>
            <a:ext cx="3761836" cy="1569660"/>
          </a:xfrm>
          <a:prstGeom prst="rect">
            <a:avLst/>
          </a:prstGeom>
          <a:noFill/>
        </p:spPr>
        <p:txBody>
          <a:bodyPr wrap="square" rtlCol="0">
            <a:spAutoFit/>
          </a:bodyPr>
          <a:lstStyle/>
          <a:p>
            <a:r>
              <a:rPr lang="en-US" sz="2400" b="1" dirty="0"/>
              <a:t>Observation.</a:t>
            </a:r>
            <a:r>
              <a:rPr lang="en-US" sz="2400" dirty="0"/>
              <a:t> Given voltage phasors and the impedance, the real and reactive power flows can be computed.</a:t>
            </a:r>
          </a:p>
        </p:txBody>
      </p:sp>
      <p:grpSp>
        <p:nvGrpSpPr>
          <p:cNvPr id="21" name="Group 20"/>
          <p:cNvGrpSpPr/>
          <p:nvPr/>
        </p:nvGrpSpPr>
        <p:grpSpPr>
          <a:xfrm>
            <a:off x="5791200" y="4653979"/>
            <a:ext cx="2999539" cy="646331"/>
            <a:chOff x="5583496" y="4611469"/>
            <a:chExt cx="2999539" cy="646331"/>
          </a:xfrm>
        </p:grpSpPr>
        <p:pic>
          <p:nvPicPr>
            <p:cNvPr id="5" name="Picture 4"/>
            <p:cNvPicPr>
              <a:picLocks noChangeAspect="1"/>
            </p:cNvPicPr>
            <p:nvPr/>
          </p:nvPicPr>
          <p:blipFill>
            <a:blip r:embed="rId9"/>
            <a:stretch>
              <a:fillRect/>
            </a:stretch>
          </p:blipFill>
          <p:spPr>
            <a:xfrm>
              <a:off x="6649535" y="4807961"/>
              <a:ext cx="1587500" cy="330200"/>
            </a:xfrm>
            <a:prstGeom prst="rect">
              <a:avLst/>
            </a:prstGeom>
          </p:spPr>
        </p:pic>
        <p:sp>
          <p:nvSpPr>
            <p:cNvPr id="20" name="TextBox 19"/>
            <p:cNvSpPr txBox="1"/>
            <p:nvPr/>
          </p:nvSpPr>
          <p:spPr>
            <a:xfrm>
              <a:off x="5583496" y="4611469"/>
              <a:ext cx="2999539" cy="646331"/>
            </a:xfrm>
            <a:prstGeom prst="rect">
              <a:avLst/>
            </a:prstGeom>
            <a:noFill/>
          </p:spPr>
          <p:txBody>
            <a:bodyPr wrap="none" rtlCol="0">
              <a:spAutoFit/>
            </a:bodyPr>
            <a:lstStyle/>
            <a:p>
              <a:r>
                <a:rPr lang="en-US" sz="3600" b="1" dirty="0"/>
                <a:t>Q. </a:t>
              </a:r>
              <a:r>
                <a:rPr lang="en-US" sz="3600" dirty="0"/>
                <a:t>Is                 ?</a:t>
              </a:r>
            </a:p>
          </p:txBody>
        </p:sp>
      </p:grpSp>
      <p:pic>
        <p:nvPicPr>
          <p:cNvPr id="22" name="Picture 21">
            <a:extLst>
              <a:ext uri="{FF2B5EF4-FFF2-40B4-BE49-F238E27FC236}">
                <a16:creationId xmlns:a16="http://schemas.microsoft.com/office/drawing/2014/main" id="{5A118EE2-3D0D-5F4D-AFAA-569C90BAE18E}"/>
              </a:ext>
            </a:extLst>
          </p:cNvPr>
          <p:cNvPicPr>
            <a:picLocks noChangeAspect="1"/>
          </p:cNvPicPr>
          <p:nvPr/>
        </p:nvPicPr>
        <p:blipFill>
          <a:blip r:embed="rId10"/>
          <a:stretch>
            <a:fillRect/>
          </a:stretch>
        </p:blipFill>
        <p:spPr>
          <a:xfrm>
            <a:off x="4144998" y="1712021"/>
            <a:ext cx="4746339" cy="428241"/>
          </a:xfrm>
          <a:prstGeom prst="rect">
            <a:avLst/>
          </a:prstGeom>
        </p:spPr>
      </p:pic>
    </p:spTree>
    <p:extLst>
      <p:ext uri="{BB962C8B-B14F-4D97-AF65-F5344CB8AC3E}">
        <p14:creationId xmlns:p14="http://schemas.microsoft.com/office/powerpoint/2010/main" val="6936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4638"/>
            <a:ext cx="4267200" cy="1143000"/>
          </a:xfrm>
        </p:spPr>
        <p:txBody>
          <a:bodyPr>
            <a:normAutofit fontScale="90000"/>
          </a:bodyPr>
          <a:lstStyle/>
          <a:p>
            <a:pPr algn="l"/>
            <a:r>
              <a:rPr lang="en-US" dirty="0"/>
              <a:t>Simplified power flow equations</a:t>
            </a:r>
          </a:p>
        </p:txBody>
      </p:sp>
      <p:grpSp>
        <p:nvGrpSpPr>
          <p:cNvPr id="24" name="Group 23"/>
          <p:cNvGrpSpPr/>
          <p:nvPr/>
        </p:nvGrpSpPr>
        <p:grpSpPr>
          <a:xfrm>
            <a:off x="284619" y="187289"/>
            <a:ext cx="3296781" cy="2708311"/>
            <a:chOff x="609441" y="1925080"/>
            <a:chExt cx="5682982" cy="4568873"/>
          </a:xfrm>
        </p:grpSpPr>
        <p:grpSp>
          <p:nvGrpSpPr>
            <p:cNvPr id="4" name="Group 3"/>
            <p:cNvGrpSpPr/>
            <p:nvPr/>
          </p:nvGrpSpPr>
          <p:grpSpPr>
            <a:xfrm>
              <a:off x="2578020" y="1925080"/>
              <a:ext cx="2800003" cy="4050327"/>
              <a:chOff x="2578020" y="1925080"/>
              <a:chExt cx="2800003" cy="4050327"/>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7" name="Group 6"/>
              <p:cNvGrpSpPr/>
              <p:nvPr/>
            </p:nvGrpSpPr>
            <p:grpSpPr>
              <a:xfrm>
                <a:off x="2578020" y="1925080"/>
                <a:ext cx="2800003" cy="4050327"/>
                <a:chOff x="2578020" y="1925080"/>
                <a:chExt cx="2800003" cy="4050327"/>
              </a:xfrm>
            </p:grpSpPr>
            <p:cxnSp>
              <p:nvCxnSpPr>
                <p:cNvPr id="8" name="Straight Connector 7"/>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3" name="Straight Connector 12"/>
            <p:cNvCxnSpPr/>
            <p:nvPr/>
          </p:nvCxnSpPr>
          <p:spPr>
            <a:xfrm flipH="1" flipV="1">
              <a:off x="2863440" y="2656895"/>
              <a:ext cx="670562" cy="880453"/>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09441" y="2279650"/>
              <a:ext cx="1828800" cy="342900"/>
            </a:xfrm>
            <a:prstGeom prst="rect">
              <a:avLst/>
            </a:prstGeom>
          </p:spPr>
        </p:pic>
        <p:pic>
          <p:nvPicPr>
            <p:cNvPr id="15" name="Picture 14"/>
            <p:cNvPicPr>
              <a:picLocks noChangeAspect="1"/>
            </p:cNvPicPr>
            <p:nvPr/>
          </p:nvPicPr>
          <p:blipFill>
            <a:blip r:embed="rId5"/>
            <a:stretch>
              <a:fillRect/>
            </a:stretch>
          </p:blipFill>
          <p:spPr>
            <a:xfrm>
              <a:off x="4463623" y="6151053"/>
              <a:ext cx="1828800" cy="342900"/>
            </a:xfrm>
            <a:prstGeom prst="rect">
              <a:avLst/>
            </a:prstGeom>
          </p:spPr>
        </p:pic>
      </p:grpSp>
      <p:pic>
        <p:nvPicPr>
          <p:cNvPr id="33" name="Picture 32"/>
          <p:cNvPicPr>
            <a:picLocks noChangeAspect="1"/>
          </p:cNvPicPr>
          <p:nvPr/>
        </p:nvPicPr>
        <p:blipFill>
          <a:blip r:embed="rId6"/>
          <a:stretch>
            <a:fillRect/>
          </a:stretch>
        </p:blipFill>
        <p:spPr>
          <a:xfrm>
            <a:off x="3940529" y="1605013"/>
            <a:ext cx="4789702" cy="5024387"/>
          </a:xfrm>
          <a:prstGeom prst="rect">
            <a:avLst/>
          </a:prstGeom>
        </p:spPr>
      </p:pic>
      <p:grpSp>
        <p:nvGrpSpPr>
          <p:cNvPr id="20" name="Group 19">
            <a:extLst>
              <a:ext uri="{FF2B5EF4-FFF2-40B4-BE49-F238E27FC236}">
                <a16:creationId xmlns:a16="http://schemas.microsoft.com/office/drawing/2014/main" id="{3554A4F1-B377-7044-9762-000AF983AA54}"/>
              </a:ext>
            </a:extLst>
          </p:cNvPr>
          <p:cNvGrpSpPr/>
          <p:nvPr/>
        </p:nvGrpSpPr>
        <p:grpSpPr>
          <a:xfrm>
            <a:off x="152400" y="3581400"/>
            <a:ext cx="4038600" cy="2590800"/>
            <a:chOff x="152400" y="3581400"/>
            <a:chExt cx="4038600" cy="2590800"/>
          </a:xfrm>
        </p:grpSpPr>
        <p:sp>
          <p:nvSpPr>
            <p:cNvPr id="21" name="Rectangle 20">
              <a:extLst>
                <a:ext uri="{FF2B5EF4-FFF2-40B4-BE49-F238E27FC236}">
                  <a16:creationId xmlns:a16="http://schemas.microsoft.com/office/drawing/2014/main" id="{A4C1AFD2-D425-B448-A59B-963C42475AD3}"/>
                </a:ext>
              </a:extLst>
            </p:cNvPr>
            <p:cNvSpPr/>
            <p:nvPr/>
          </p:nvSpPr>
          <p:spPr>
            <a:xfrm>
              <a:off x="152400" y="3581400"/>
              <a:ext cx="4038600" cy="259080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CA8F5C8-9272-9E48-88CB-0B7AFC6B06EB}"/>
                </a:ext>
              </a:extLst>
            </p:cNvPr>
            <p:cNvPicPr>
              <a:picLocks noChangeAspect="1"/>
            </p:cNvPicPr>
            <p:nvPr/>
          </p:nvPicPr>
          <p:blipFill>
            <a:blip r:embed="rId7"/>
            <a:stretch>
              <a:fillRect/>
            </a:stretch>
          </p:blipFill>
          <p:spPr>
            <a:xfrm>
              <a:off x="551629" y="4080130"/>
              <a:ext cx="3415938" cy="1593340"/>
            </a:xfrm>
            <a:prstGeom prst="rect">
              <a:avLst/>
            </a:prstGeom>
          </p:spPr>
        </p:pic>
      </p:grpSp>
    </p:spTree>
    <p:extLst>
      <p:ext uri="{BB962C8B-B14F-4D97-AF65-F5344CB8AC3E}">
        <p14:creationId xmlns:p14="http://schemas.microsoft.com/office/powerpoint/2010/main" val="1075827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87216</TotalTime>
  <Words>555</Words>
  <Application>Microsoft Macintosh PowerPoint</Application>
  <PresentationFormat>On-screen Show (4:3)</PresentationFormat>
  <Paragraphs>69</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Helvetica</vt:lpstr>
      <vt:lpstr>Office Theme</vt:lpstr>
      <vt:lpstr>Lecture 4/5: Detecting faulty sensor data from power system measurements</vt:lpstr>
      <vt:lpstr>Modern power system in the US</vt:lpstr>
      <vt:lpstr>Phasor Measurement Units (PMUs)</vt:lpstr>
      <vt:lpstr>Physics of the power system:  Power flow equations</vt:lpstr>
      <vt:lpstr>Power flow equations</vt:lpstr>
      <vt:lpstr>Power flow equations</vt:lpstr>
      <vt:lpstr>Power flow equations</vt:lpstr>
      <vt:lpstr>Power flow equations</vt:lpstr>
      <vt:lpstr>Simplified power flow equations</vt:lpstr>
      <vt:lpstr>Reactive power flow</vt:lpstr>
      <vt:lpstr>A 3-bus power system</vt:lpstr>
      <vt:lpstr>Model v/s data driven approaches to detection of bad data</vt:lpstr>
      <vt:lpstr>Deliberate v/s random faults</vt:lpstr>
      <vt:lpstr>Relevance to current research</vt:lpstr>
      <vt:lpstr>DOE’s recent funding opportunity</vt:lpstr>
    </vt:vector>
  </TitlesOfParts>
  <Company>California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optimization to power systems and electricity markets</dc:title>
  <dc:creator>Subhonmesh Bose</dc:creator>
  <cp:lastModifiedBy>Bose, Subhonmesh</cp:lastModifiedBy>
  <cp:revision>2885</cp:revision>
  <cp:lastPrinted>2015-03-02T03:44:49Z</cp:lastPrinted>
  <dcterms:created xsi:type="dcterms:W3CDTF">2013-05-14T17:47:07Z</dcterms:created>
  <dcterms:modified xsi:type="dcterms:W3CDTF">2020-10-14T04:59:57Z</dcterms:modified>
</cp:coreProperties>
</file>